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2" r:id="rId2"/>
    <p:sldId id="279" r:id="rId3"/>
    <p:sldId id="262" r:id="rId4"/>
    <p:sldId id="281" r:id="rId5"/>
    <p:sldId id="275" r:id="rId6"/>
    <p:sldId id="271" r:id="rId7"/>
    <p:sldId id="284" r:id="rId8"/>
    <p:sldId id="285" r:id="rId9"/>
    <p:sldId id="290" r:id="rId10"/>
    <p:sldId id="289" r:id="rId11"/>
    <p:sldId id="283" r:id="rId12"/>
    <p:sldId id="286" r:id="rId13"/>
    <p:sldId id="287" r:id="rId14"/>
    <p:sldId id="288" r:id="rId15"/>
    <p:sldId id="291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77"/>
  </p:normalViewPr>
  <p:slideViewPr>
    <p:cSldViewPr snapToGrid="0" snapToObjects="1">
      <p:cViewPr>
        <p:scale>
          <a:sx n="87" d="100"/>
          <a:sy n="87" d="100"/>
        </p:scale>
        <p:origin x="1144" y="1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4EB566-4D39-3A4A-8F6D-F44F5B087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1A100D5-41C8-B041-9224-190DC2198A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8AB6F5-B25B-1648-95BD-7CAEA4769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EDF1-89E3-834D-8B37-1AFA3B60C1A6}" type="datetimeFigureOut">
              <a:rPr lang="de-DE" smtClean="0"/>
              <a:t>19.07.18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D5D5C2-BA8F-5144-84EE-6A0C8A853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62C5B9-B861-8043-ACC9-9DC1602D3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07688-253E-6F4F-87E4-DB99D5C523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7852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D973A9-8FA0-D94A-9FDA-5B75A0E1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3A7B61F-DE5D-4443-8735-710CB345F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4CF245-8A7A-004E-AAE3-9EBD544A4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EDF1-89E3-834D-8B37-1AFA3B60C1A6}" type="datetimeFigureOut">
              <a:rPr lang="de-DE" smtClean="0"/>
              <a:t>19.07.18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F6A0F9-DF6C-4C43-BE2B-2CE277967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4909CF-ED3D-AB45-A9EB-0F8651B16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07688-253E-6F4F-87E4-DB99D5C523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5432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B4238E8-1766-104D-AC32-F9E8F6A3F1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867D798-C0EA-F940-9EAC-D348C5F970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FCCC332-C87C-484C-8067-9270CE9AD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EDF1-89E3-834D-8B37-1AFA3B60C1A6}" type="datetimeFigureOut">
              <a:rPr lang="de-DE" smtClean="0"/>
              <a:t>19.07.18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4F6BA0-25F5-014E-A8C2-261C194C9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E6AFA9-43FC-D94D-BE4B-0E1722F36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07688-253E-6F4F-87E4-DB99D5C523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8345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304745" y="2209278"/>
            <a:ext cx="11888869" cy="4647043"/>
          </a:xfrm>
        </p:spPr>
        <p:txBody>
          <a:bodyPr anchor="ctr" anchorCtr="1"/>
          <a:lstStyle/>
          <a:p>
            <a:r>
              <a:rPr lang="de-DE"/>
              <a:t>Bild auf Platzhalter ziehen oder durch Klicken auf Symbol hinzufügen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1" y="0"/>
            <a:ext cx="12192000" cy="1599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05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38563" y="1638256"/>
            <a:ext cx="9981040" cy="457238"/>
          </a:xfrm>
        </p:spPr>
        <p:txBody>
          <a:bodyPr/>
          <a:lstStyle>
            <a:lvl1pPr marL="0" indent="0" algn="l">
              <a:buNone/>
              <a:defRPr sz="1957" b="0" spc="21" baseline="0">
                <a:solidFill>
                  <a:schemeClr val="accent1"/>
                </a:solidFill>
              </a:defRPr>
            </a:lvl1pPr>
            <a:lvl2pPr marL="483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675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51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350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188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02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86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70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7" name="Rechteck 6"/>
          <p:cNvSpPr/>
          <p:nvPr/>
        </p:nvSpPr>
        <p:spPr>
          <a:xfrm>
            <a:off x="1" y="0"/>
            <a:ext cx="12192000" cy="1599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05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564" y="419089"/>
            <a:ext cx="2170250" cy="57191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38049" y="1181069"/>
            <a:ext cx="9981554" cy="457085"/>
          </a:xfrm>
        </p:spPr>
        <p:txBody>
          <a:bodyPr/>
          <a:lstStyle>
            <a:lvl1pPr>
              <a:defRPr sz="2645" spc="53" baseline="0"/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9741"/>
            <a:ext cx="228345" cy="4646962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9741"/>
            <a:ext cx="228345" cy="4646962"/>
          </a:xfrm>
          <a:prstGeom prst="rect">
            <a:avLst/>
          </a:prstGeom>
        </p:spPr>
      </p:pic>
      <p:sp>
        <p:nvSpPr>
          <p:cNvPr id="18" name="Textplatzhalter 17"/>
          <p:cNvSpPr>
            <a:spLocks noGrp="1"/>
          </p:cNvSpPr>
          <p:nvPr>
            <p:ph type="body" sz="quarter" idx="13"/>
          </p:nvPr>
        </p:nvSpPr>
        <p:spPr>
          <a:xfrm>
            <a:off x="838222" y="2476433"/>
            <a:ext cx="4723602" cy="685936"/>
          </a:xfrm>
        </p:spPr>
        <p:txBody>
          <a:bodyPr/>
          <a:lstStyle>
            <a:lvl1pPr>
              <a:lnSpc>
                <a:spcPct val="100000"/>
              </a:lnSpc>
              <a:spcAft>
                <a:spcPts val="317"/>
              </a:spcAft>
              <a:buFontTx/>
              <a:buNone/>
              <a:defRPr sz="1376" b="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Aft>
                <a:spcPts val="635"/>
              </a:spcAft>
              <a:buFontTx/>
              <a:buNone/>
              <a:defRPr sz="1376" b="0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spcAft>
                <a:spcPts val="635"/>
              </a:spcAft>
              <a:buFontTx/>
              <a:buNone/>
              <a:defRPr sz="1376" b="0">
                <a:solidFill>
                  <a:schemeClr val="accent1"/>
                </a:solidFill>
              </a:defRPr>
            </a:lvl3pPr>
            <a:lvl4pPr marL="0" indent="0">
              <a:lnSpc>
                <a:spcPct val="100000"/>
              </a:lnSpc>
              <a:spcAft>
                <a:spcPts val="635"/>
              </a:spcAft>
              <a:buFontTx/>
              <a:buNone/>
              <a:defRPr sz="1376" b="0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spcAft>
                <a:spcPts val="635"/>
              </a:spcAft>
              <a:buFontTx/>
              <a:buNone/>
              <a:defRPr sz="1376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390030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adesso AG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02DEE1D-7E8B-B849-896C-02C317A4490B}" type="datetime1">
              <a:rPr lang="de-DE" smtClean="0"/>
              <a:t>19.07.18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304745" y="0"/>
            <a:ext cx="11888869" cy="6857815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de-DE"/>
              <a:t>Bild auf Platzhalter ziehen oder durch Klicken auf Symbol hinzufügen</a:t>
            </a:r>
          </a:p>
        </p:txBody>
      </p:sp>
      <p:sp>
        <p:nvSpPr>
          <p:cNvPr id="9" name="Untertitel 2"/>
          <p:cNvSpPr>
            <a:spLocks noGrp="1"/>
          </p:cNvSpPr>
          <p:nvPr>
            <p:ph type="subTitle" idx="1"/>
          </p:nvPr>
        </p:nvSpPr>
        <p:spPr>
          <a:xfrm>
            <a:off x="838563" y="1104870"/>
            <a:ext cx="9981040" cy="457238"/>
          </a:xfrm>
        </p:spPr>
        <p:txBody>
          <a:bodyPr/>
          <a:lstStyle>
            <a:lvl1pPr marL="0" indent="0" algn="l">
              <a:buNone/>
              <a:defRPr sz="1957" b="0" spc="21" baseline="0">
                <a:solidFill>
                  <a:schemeClr val="bg1"/>
                </a:solidFill>
              </a:defRPr>
            </a:lvl1pPr>
            <a:lvl2pPr marL="483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675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51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350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188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02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86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70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838049" y="647683"/>
            <a:ext cx="9981554" cy="457085"/>
          </a:xfrm>
        </p:spPr>
        <p:txBody>
          <a:bodyPr/>
          <a:lstStyle>
            <a:lvl1pPr>
              <a:defRPr sz="2645" spc="5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8345" cy="6857220"/>
          </a:xfrm>
          <a:prstGeom prst="rect">
            <a:avLst/>
          </a:prstGeom>
        </p:spPr>
      </p:pic>
      <p:sp>
        <p:nvSpPr>
          <p:cNvPr id="13" name="Bildplatzhalter 12"/>
          <p:cNvSpPr>
            <a:spLocks noGrp="1"/>
          </p:cNvSpPr>
          <p:nvPr>
            <p:ph type="pic" sz="quarter" idx="14"/>
          </p:nvPr>
        </p:nvSpPr>
        <p:spPr>
          <a:xfrm>
            <a:off x="11332709" y="419089"/>
            <a:ext cx="571397" cy="761979"/>
          </a:xfrm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846" b="0">
                <a:solidFill>
                  <a:schemeClr val="bg1"/>
                </a:solidFill>
              </a:defRPr>
            </a:lvl1pPr>
          </a:lstStyle>
          <a:p>
            <a:r>
              <a:rPr lang="de-DE"/>
              <a:t>Bild auf Platzhalter ziehen oder durch Klicken auf Symbol hinzufügen</a:t>
            </a: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8345" cy="685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6642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adesso AG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02DEE1D-7E8B-B849-896C-02C317A4490B}" type="datetime1">
              <a:rPr lang="de-DE" smtClean="0"/>
              <a:t>19.07.18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304745" y="0"/>
            <a:ext cx="11888869" cy="6857815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de-DE"/>
              <a:t>Bild auf Platzhalter ziehen oder durch Klicken auf Symbol hinzufügen</a:t>
            </a:r>
          </a:p>
        </p:txBody>
      </p:sp>
      <p:sp>
        <p:nvSpPr>
          <p:cNvPr id="9" name="Untertitel 2"/>
          <p:cNvSpPr>
            <a:spLocks noGrp="1"/>
          </p:cNvSpPr>
          <p:nvPr>
            <p:ph type="subTitle" idx="1"/>
          </p:nvPr>
        </p:nvSpPr>
        <p:spPr>
          <a:xfrm>
            <a:off x="838563" y="1104870"/>
            <a:ext cx="9981040" cy="457238"/>
          </a:xfrm>
        </p:spPr>
        <p:txBody>
          <a:bodyPr/>
          <a:lstStyle>
            <a:lvl1pPr marL="0" indent="0" algn="l">
              <a:buNone/>
              <a:defRPr sz="1957" b="0" spc="21" baseline="0">
                <a:solidFill>
                  <a:schemeClr val="bg1"/>
                </a:solidFill>
              </a:defRPr>
            </a:lvl1pPr>
            <a:lvl2pPr marL="483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675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51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350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188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02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86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70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838049" y="647683"/>
            <a:ext cx="9981554" cy="457085"/>
          </a:xfrm>
        </p:spPr>
        <p:txBody>
          <a:bodyPr/>
          <a:lstStyle>
            <a:lvl1pPr>
              <a:defRPr sz="2645" spc="5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8345" cy="6857220"/>
          </a:xfrm>
          <a:prstGeom prst="rect">
            <a:avLst/>
          </a:prstGeom>
        </p:spPr>
      </p:pic>
      <p:sp>
        <p:nvSpPr>
          <p:cNvPr id="13" name="Bildplatzhalter 12"/>
          <p:cNvSpPr>
            <a:spLocks noGrp="1"/>
          </p:cNvSpPr>
          <p:nvPr>
            <p:ph type="pic" sz="quarter" idx="14"/>
          </p:nvPr>
        </p:nvSpPr>
        <p:spPr>
          <a:xfrm>
            <a:off x="11332709" y="419089"/>
            <a:ext cx="571397" cy="761979"/>
          </a:xfrm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846" b="0">
                <a:solidFill>
                  <a:schemeClr val="bg1"/>
                </a:solidFill>
              </a:defRPr>
            </a:lvl1pPr>
          </a:lstStyle>
          <a:p>
            <a:r>
              <a:rPr lang="de-DE"/>
              <a:t>Bild auf Platzhalter ziehen oder durch Klicken auf Symbol hinzufügen</a:t>
            </a: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8345" cy="685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5251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adesso AG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02DEE1D-7E8B-B849-896C-02C317A4490B}" type="datetime1">
              <a:rPr lang="de-DE" smtClean="0"/>
              <a:t>19.07.18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304745" y="0"/>
            <a:ext cx="11888869" cy="6857815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de-DE"/>
              <a:t>Bild auf Platzhalter ziehen oder durch Klicken auf Symbol hinzufügen</a:t>
            </a:r>
          </a:p>
        </p:txBody>
      </p:sp>
      <p:sp>
        <p:nvSpPr>
          <p:cNvPr id="9" name="Untertitel 2"/>
          <p:cNvSpPr>
            <a:spLocks noGrp="1"/>
          </p:cNvSpPr>
          <p:nvPr>
            <p:ph type="subTitle" idx="1"/>
          </p:nvPr>
        </p:nvSpPr>
        <p:spPr>
          <a:xfrm>
            <a:off x="838563" y="1104870"/>
            <a:ext cx="9981040" cy="457238"/>
          </a:xfrm>
        </p:spPr>
        <p:txBody>
          <a:bodyPr/>
          <a:lstStyle>
            <a:lvl1pPr marL="0" indent="0" algn="l">
              <a:buNone/>
              <a:defRPr sz="1957" b="0" spc="21" baseline="0">
                <a:solidFill>
                  <a:schemeClr val="bg1"/>
                </a:solidFill>
              </a:defRPr>
            </a:lvl1pPr>
            <a:lvl2pPr marL="483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675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51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350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188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02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86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70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838049" y="647683"/>
            <a:ext cx="9981554" cy="457085"/>
          </a:xfrm>
        </p:spPr>
        <p:txBody>
          <a:bodyPr/>
          <a:lstStyle>
            <a:lvl1pPr>
              <a:defRPr sz="2645" spc="53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8345" cy="6857220"/>
          </a:xfrm>
          <a:prstGeom prst="rect">
            <a:avLst/>
          </a:prstGeom>
        </p:spPr>
      </p:pic>
      <p:sp>
        <p:nvSpPr>
          <p:cNvPr id="13" name="Bildplatzhalter 12"/>
          <p:cNvSpPr>
            <a:spLocks noGrp="1"/>
          </p:cNvSpPr>
          <p:nvPr>
            <p:ph type="pic" sz="quarter" idx="14"/>
          </p:nvPr>
        </p:nvSpPr>
        <p:spPr>
          <a:xfrm>
            <a:off x="11332709" y="419089"/>
            <a:ext cx="571397" cy="761979"/>
          </a:xfrm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846" b="0">
                <a:solidFill>
                  <a:schemeClr val="bg1"/>
                </a:solidFill>
              </a:defRPr>
            </a:lvl1pPr>
          </a:lstStyle>
          <a:p>
            <a:r>
              <a:rPr lang="de-DE"/>
              <a:t>Bild auf Platzhalter ziehen oder durch Klicken auf Symbol hinzufügen</a:t>
            </a: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8345" cy="685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075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2EB60E-B6FA-2549-BDC9-FB4FCFEFF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E49E3F-03E9-CB4E-9DF3-68094B7B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7D3857-5A3C-164B-930C-AAB170A30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EDF1-89E3-834D-8B37-1AFA3B60C1A6}" type="datetimeFigureOut">
              <a:rPr lang="de-DE" smtClean="0"/>
              <a:t>19.07.18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D68CA0-2F0B-CC44-AE1A-BD154C2B2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C30D40-98A8-0D45-8038-DDEB47979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07688-253E-6F4F-87E4-DB99D5C523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3740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994945-FE83-8F4A-AE11-15BA0B38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5D0A483-DE20-1647-879A-5A805B23CE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2B76145-DD98-CE48-92AD-859AC7B53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EDF1-89E3-834D-8B37-1AFA3B60C1A6}" type="datetimeFigureOut">
              <a:rPr lang="de-DE" smtClean="0"/>
              <a:t>19.07.18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A2755FE-E64D-1044-98FE-85D58CC37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A4A22D-CCD2-3341-A620-14DA51478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07688-253E-6F4F-87E4-DB99D5C523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064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736E3E-B9A5-E74F-9D19-CFFC61C48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9FCF25-A271-8C44-AA5A-91F777859B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F9482BF-FB93-7E48-A2CF-7DADB6F60E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98488F3-85A7-F040-BA14-BA0948988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EDF1-89E3-834D-8B37-1AFA3B60C1A6}" type="datetimeFigureOut">
              <a:rPr lang="de-DE" smtClean="0"/>
              <a:t>19.07.18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7E24A7B-5445-1346-A7F6-846950039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E2D93F7-D4CB-224E-8414-B4BB58D71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07688-253E-6F4F-87E4-DB99D5C523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2257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2DC3A6-6FEC-CE49-A20F-4784A976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469CF9-8353-F246-A680-43B408D4A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E80C2E0-4C79-3C41-82FF-A56CE8E7E2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7E0D8C0-AE2D-CD44-9A7E-1AEF05C111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22EEC10-78EA-2D4B-898C-3D5B1EA85D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B1CD24A-4D3A-3D48-BF34-B25C95FE2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EDF1-89E3-834D-8B37-1AFA3B60C1A6}" type="datetimeFigureOut">
              <a:rPr lang="de-DE" smtClean="0"/>
              <a:t>19.07.18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D04B383-020F-D340-8C26-065CD3E7C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9C6DD37-5AA5-2943-B9AA-E60B90A17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07688-253E-6F4F-87E4-DB99D5C523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7910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BB86BF-0267-E54B-BB55-75722D295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BAE7DC9-1622-564A-BF0E-70EC35169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EDF1-89E3-834D-8B37-1AFA3B60C1A6}" type="datetimeFigureOut">
              <a:rPr lang="de-DE" smtClean="0"/>
              <a:t>19.07.18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80931C0-E117-9D48-AF18-B1537ABB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E08620-6AD0-8B46-8155-0ED0AB29C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07688-253E-6F4F-87E4-DB99D5C523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2063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4EDBC36-65A8-0345-A9A6-28F50FB33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EDF1-89E3-834D-8B37-1AFA3B60C1A6}" type="datetimeFigureOut">
              <a:rPr lang="de-DE" smtClean="0"/>
              <a:t>19.07.18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65E13D2-7081-D949-9981-42CB9EE39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FA3CF8-2F5E-1B41-9BE1-8F560EE00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07688-253E-6F4F-87E4-DB99D5C523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9656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004F33-E4B6-7148-AD74-D39E1CEB8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7D5BFC-7F2C-A04C-B92B-4C582A499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D14D4FB-5229-5D47-B6CB-4B630013C0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FC02E86-96E8-1944-9391-20C7DBF59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EDF1-89E3-834D-8B37-1AFA3B60C1A6}" type="datetimeFigureOut">
              <a:rPr lang="de-DE" smtClean="0"/>
              <a:t>19.07.18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C00D803-B4C5-7142-ACBD-69B1CE2AE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2CD422E-8157-E54D-9687-825CEEFDD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07688-253E-6F4F-87E4-DB99D5C523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2929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B464F0-E3A1-5045-988F-C85A53193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77BE576-C17E-D449-BB86-69029B4714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A1FD56F-C65D-9A40-82DA-86B140E82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61A6459-58A0-4E4D-A1E5-8EC2D5E45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EDF1-89E3-834D-8B37-1AFA3B60C1A6}" type="datetimeFigureOut">
              <a:rPr lang="de-DE" smtClean="0"/>
              <a:t>19.07.18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6B7525-7413-0744-BA7C-00FE97812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0ED3BB4-BE50-3148-97E3-A3C9B35B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07688-253E-6F4F-87E4-DB99D5C523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036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8D0CF74-15FB-AC4B-B232-A86AD8C9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412B583-13ED-2048-9D1E-FCF1EB2C5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8E48CC-EB4F-FD45-B3EE-D804847FA0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BEDF1-89E3-834D-8B37-1AFA3B60C1A6}" type="datetimeFigureOut">
              <a:rPr lang="de-DE" smtClean="0"/>
              <a:t>19.07.18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23A8FC-C8B3-D640-8F21-C8B76D7CD1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90F2EC-40E0-F24E-A887-D4D75B74C1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07688-253E-6F4F-87E4-DB99D5C523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870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06" b="20706"/>
          <a:stretch>
            <a:fillRect/>
          </a:stretch>
        </p:blipFill>
        <p:spPr/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„Dieses andere Framework“</a:t>
            </a:r>
          </a:p>
        </p:txBody>
      </p:sp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started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720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Virtual DOM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48901-7C44-6C4C-A001-B9C762C3FB32}" type="datetime1">
              <a:rPr lang="de-DE" smtClean="0"/>
              <a:t>19.07.18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adesso AG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10</a:t>
            </a:fld>
            <a:endParaRPr lang="de-DE"/>
          </a:p>
        </p:txBody>
      </p:sp>
      <p:pic>
        <p:nvPicPr>
          <p:cNvPr id="31" name="Bildplatzhalter 9">
            <a:extLst>
              <a:ext uri="{FF2B5EF4-FFF2-40B4-BE49-F238E27FC236}">
                <a16:creationId xmlns:a16="http://schemas.microsoft.com/office/drawing/2014/main" id="{780F4F07-F33A-7B41-92D5-009D9EE39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" b="949"/>
          <a:stretch>
            <a:fillRect/>
          </a:stretch>
        </p:blipFill>
        <p:spPr>
          <a:xfrm>
            <a:off x="11332709" y="419089"/>
            <a:ext cx="571397" cy="761979"/>
          </a:xfrm>
          <a:prstGeom prst="rect">
            <a:avLst/>
          </a:prstGeom>
        </p:spPr>
      </p:pic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17875EDB-2B2D-3943-AF0E-989C7EF2A9A2}"/>
              </a:ext>
            </a:extLst>
          </p:cNvPr>
          <p:cNvGrpSpPr/>
          <p:nvPr/>
        </p:nvGrpSpPr>
        <p:grpSpPr>
          <a:xfrm>
            <a:off x="1149093" y="1512508"/>
            <a:ext cx="2354684" cy="1851852"/>
            <a:chOff x="1149093" y="1512508"/>
            <a:chExt cx="2354684" cy="1851852"/>
          </a:xfrm>
        </p:grpSpPr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F796491B-893A-F34B-A14B-C945A975225E}"/>
                </a:ext>
              </a:extLst>
            </p:cNvPr>
            <p:cNvGrpSpPr/>
            <p:nvPr/>
          </p:nvGrpSpPr>
          <p:grpSpPr>
            <a:xfrm>
              <a:off x="1371600" y="1861026"/>
              <a:ext cx="1676400" cy="1503334"/>
              <a:chOff x="807720" y="2129600"/>
              <a:chExt cx="2919984" cy="2618534"/>
            </a:xfrm>
          </p:grpSpPr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58C5536D-1A7D-8A42-9124-D40BC15DC90C}"/>
                  </a:ext>
                </a:extLst>
              </p:cNvPr>
              <p:cNvSpPr/>
              <p:nvPr/>
            </p:nvSpPr>
            <p:spPr>
              <a:xfrm>
                <a:off x="1905000" y="2129600"/>
                <a:ext cx="609600" cy="609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0F2A0FC7-9396-C642-BDFF-016A274E1832}"/>
                  </a:ext>
                </a:extLst>
              </p:cNvPr>
              <p:cNvSpPr/>
              <p:nvPr/>
            </p:nvSpPr>
            <p:spPr>
              <a:xfrm>
                <a:off x="1298448" y="3109119"/>
                <a:ext cx="609600" cy="609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FC3A3BC5-9BE0-DE4E-8202-4480802090EC}"/>
                  </a:ext>
                </a:extLst>
              </p:cNvPr>
              <p:cNvSpPr/>
              <p:nvPr/>
            </p:nvSpPr>
            <p:spPr>
              <a:xfrm>
                <a:off x="2087880" y="4132442"/>
                <a:ext cx="609600" cy="609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0B005555-F8B1-8B46-ABA7-9B4892A26FC0}"/>
                  </a:ext>
                </a:extLst>
              </p:cNvPr>
              <p:cNvSpPr/>
              <p:nvPr/>
            </p:nvSpPr>
            <p:spPr>
              <a:xfrm>
                <a:off x="807720" y="4123294"/>
                <a:ext cx="609600" cy="609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3" name="Gewinkelte Verbindung 12">
                <a:extLst>
                  <a:ext uri="{FF2B5EF4-FFF2-40B4-BE49-F238E27FC236}">
                    <a16:creationId xmlns:a16="http://schemas.microsoft.com/office/drawing/2014/main" id="{0759516D-809B-7B40-9956-D3D95BF8AD8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383236" y="2654412"/>
                <a:ext cx="1046578" cy="606553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Gewinkelte Verbindung 31">
                <a:extLst>
                  <a:ext uri="{FF2B5EF4-FFF2-40B4-BE49-F238E27FC236}">
                    <a16:creationId xmlns:a16="http://schemas.microsoft.com/office/drawing/2014/main" id="{630FEC94-472F-7944-97D5-44665D8FB92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07721" y="3718720"/>
                <a:ext cx="1100328" cy="490726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winkelte Verbindung 24">
                <a:extLst>
                  <a:ext uri="{FF2B5EF4-FFF2-40B4-BE49-F238E27FC236}">
                    <a16:creationId xmlns:a16="http://schemas.microsoft.com/office/drawing/2014/main" id="{8530CBBD-5974-4748-A504-BE9584B8D716}"/>
                  </a:ext>
                </a:extLst>
              </p:cNvPr>
              <p:cNvCxnSpPr/>
              <p:nvPr/>
            </p:nvCxnSpPr>
            <p:spPr>
              <a:xfrm rot="16200000" flipH="1">
                <a:off x="2007592" y="2661547"/>
                <a:ext cx="1014016" cy="609600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winkelte Verbindung 36">
                <a:extLst>
                  <a:ext uri="{FF2B5EF4-FFF2-40B4-BE49-F238E27FC236}">
                    <a16:creationId xmlns:a16="http://schemas.microsoft.com/office/drawing/2014/main" id="{F1302249-7E89-724C-9A6B-A9AA4AFECA0F}"/>
                  </a:ext>
                </a:extLst>
              </p:cNvPr>
              <p:cNvCxnSpPr/>
              <p:nvPr/>
            </p:nvCxnSpPr>
            <p:spPr>
              <a:xfrm rot="16200000" flipH="1">
                <a:off x="2614144" y="3572971"/>
                <a:ext cx="1014016" cy="609600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winkelte Verbindung 37">
                <a:extLst>
                  <a:ext uri="{FF2B5EF4-FFF2-40B4-BE49-F238E27FC236}">
                    <a16:creationId xmlns:a16="http://schemas.microsoft.com/office/drawing/2014/main" id="{5A2117E7-91B0-2343-94A5-D6AF9E7F6A0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132077" y="3644044"/>
                <a:ext cx="914400" cy="454151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623EA696-0838-E34D-B8A0-88D036519E1D}"/>
                  </a:ext>
                </a:extLst>
              </p:cNvPr>
              <p:cNvSpPr/>
              <p:nvPr/>
            </p:nvSpPr>
            <p:spPr>
              <a:xfrm>
                <a:off x="2514600" y="3109119"/>
                <a:ext cx="609600" cy="6096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3330046C-BBAC-1D47-B564-959AD572E1A2}"/>
                  </a:ext>
                </a:extLst>
              </p:cNvPr>
              <p:cNvSpPr/>
              <p:nvPr/>
            </p:nvSpPr>
            <p:spPr>
              <a:xfrm>
                <a:off x="3118104" y="4138534"/>
                <a:ext cx="609600" cy="6096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23DC649F-0BE5-2C46-A12D-92E67B5E4592}"/>
                </a:ext>
              </a:extLst>
            </p:cNvPr>
            <p:cNvSpPr txBox="1"/>
            <p:nvPr/>
          </p:nvSpPr>
          <p:spPr>
            <a:xfrm>
              <a:off x="1149093" y="1512508"/>
              <a:ext cx="23546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Virtual DOM (Memory)</a:t>
              </a:r>
            </a:p>
          </p:txBody>
        </p:sp>
      </p:grpSp>
      <p:grpSp>
        <p:nvGrpSpPr>
          <p:cNvPr id="87" name="Gruppieren 86">
            <a:extLst>
              <a:ext uri="{FF2B5EF4-FFF2-40B4-BE49-F238E27FC236}">
                <a16:creationId xmlns:a16="http://schemas.microsoft.com/office/drawing/2014/main" id="{8F2336A7-FE27-134C-9845-9D1850CED81D}"/>
              </a:ext>
            </a:extLst>
          </p:cNvPr>
          <p:cNvGrpSpPr/>
          <p:nvPr/>
        </p:nvGrpSpPr>
        <p:grpSpPr>
          <a:xfrm>
            <a:off x="1162622" y="3736549"/>
            <a:ext cx="2094356" cy="1982001"/>
            <a:chOff x="1162622" y="3736549"/>
            <a:chExt cx="2094356" cy="1982001"/>
          </a:xfrm>
        </p:grpSpPr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6B1F0FF7-E06F-874F-A244-A9775339C45B}"/>
                </a:ext>
              </a:extLst>
            </p:cNvPr>
            <p:cNvGrpSpPr/>
            <p:nvPr/>
          </p:nvGrpSpPr>
          <p:grpSpPr>
            <a:xfrm>
              <a:off x="1290195" y="4128846"/>
              <a:ext cx="1772712" cy="1589704"/>
              <a:chOff x="807720" y="2129600"/>
              <a:chExt cx="2919984" cy="2618534"/>
            </a:xfrm>
          </p:grpSpPr>
          <p:sp>
            <p:nvSpPr>
              <p:cNvPr id="43" name="Rechteck 42">
                <a:extLst>
                  <a:ext uri="{FF2B5EF4-FFF2-40B4-BE49-F238E27FC236}">
                    <a16:creationId xmlns:a16="http://schemas.microsoft.com/office/drawing/2014/main" id="{0ED1881E-51F4-7047-98A7-76494A3DE304}"/>
                  </a:ext>
                </a:extLst>
              </p:cNvPr>
              <p:cNvSpPr/>
              <p:nvPr/>
            </p:nvSpPr>
            <p:spPr>
              <a:xfrm>
                <a:off x="1905000" y="2129600"/>
                <a:ext cx="609600" cy="609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F606BEBF-DAE1-8543-AD3B-B1CC1BBDA74B}"/>
                  </a:ext>
                </a:extLst>
              </p:cNvPr>
              <p:cNvSpPr/>
              <p:nvPr/>
            </p:nvSpPr>
            <p:spPr>
              <a:xfrm>
                <a:off x="1298448" y="3109119"/>
                <a:ext cx="609600" cy="609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Rechteck 44">
                <a:extLst>
                  <a:ext uri="{FF2B5EF4-FFF2-40B4-BE49-F238E27FC236}">
                    <a16:creationId xmlns:a16="http://schemas.microsoft.com/office/drawing/2014/main" id="{DA9E8F87-8DED-FB4A-AF0A-406040B27F2B}"/>
                  </a:ext>
                </a:extLst>
              </p:cNvPr>
              <p:cNvSpPr/>
              <p:nvPr/>
            </p:nvSpPr>
            <p:spPr>
              <a:xfrm>
                <a:off x="2514600" y="3109119"/>
                <a:ext cx="609600" cy="609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B298559A-9DB9-A54C-B98C-D09904532583}"/>
                  </a:ext>
                </a:extLst>
              </p:cNvPr>
              <p:cNvSpPr/>
              <p:nvPr/>
            </p:nvSpPr>
            <p:spPr>
              <a:xfrm>
                <a:off x="3118104" y="4138534"/>
                <a:ext cx="609600" cy="609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9707C2-F034-E144-87D8-A6E8297DE0D9}"/>
                  </a:ext>
                </a:extLst>
              </p:cNvPr>
              <p:cNvSpPr/>
              <p:nvPr/>
            </p:nvSpPr>
            <p:spPr>
              <a:xfrm>
                <a:off x="2087880" y="4132442"/>
                <a:ext cx="609600" cy="609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52DEF95A-A722-9642-9404-34896B954AF5}"/>
                  </a:ext>
                </a:extLst>
              </p:cNvPr>
              <p:cNvSpPr/>
              <p:nvPr/>
            </p:nvSpPr>
            <p:spPr>
              <a:xfrm>
                <a:off x="807720" y="4123294"/>
                <a:ext cx="609600" cy="609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9" name="Gewinkelte Verbindung 48">
                <a:extLst>
                  <a:ext uri="{FF2B5EF4-FFF2-40B4-BE49-F238E27FC236}">
                    <a16:creationId xmlns:a16="http://schemas.microsoft.com/office/drawing/2014/main" id="{37018300-EA30-E84D-8ABC-F5BAAB411C9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383236" y="2654412"/>
                <a:ext cx="1046578" cy="606553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winkelte Verbindung 49">
                <a:extLst>
                  <a:ext uri="{FF2B5EF4-FFF2-40B4-BE49-F238E27FC236}">
                    <a16:creationId xmlns:a16="http://schemas.microsoft.com/office/drawing/2014/main" id="{704C3A0C-056B-644E-93E1-75454FF7930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07721" y="3718720"/>
                <a:ext cx="1100328" cy="490726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winkelte Verbindung 50">
                <a:extLst>
                  <a:ext uri="{FF2B5EF4-FFF2-40B4-BE49-F238E27FC236}">
                    <a16:creationId xmlns:a16="http://schemas.microsoft.com/office/drawing/2014/main" id="{4E74A433-0270-2442-8BBA-A2EE3FE673A9}"/>
                  </a:ext>
                </a:extLst>
              </p:cNvPr>
              <p:cNvCxnSpPr/>
              <p:nvPr/>
            </p:nvCxnSpPr>
            <p:spPr>
              <a:xfrm rot="16200000" flipH="1">
                <a:off x="2007592" y="2661547"/>
                <a:ext cx="1014016" cy="609600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winkelte Verbindung 51">
                <a:extLst>
                  <a:ext uri="{FF2B5EF4-FFF2-40B4-BE49-F238E27FC236}">
                    <a16:creationId xmlns:a16="http://schemas.microsoft.com/office/drawing/2014/main" id="{5B66EC81-B4CC-E648-AF2C-81FB61FDE9D0}"/>
                  </a:ext>
                </a:extLst>
              </p:cNvPr>
              <p:cNvCxnSpPr/>
              <p:nvPr/>
            </p:nvCxnSpPr>
            <p:spPr>
              <a:xfrm rot="16200000" flipH="1">
                <a:off x="2614144" y="3572971"/>
                <a:ext cx="1014016" cy="609600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winkelte Verbindung 52">
                <a:extLst>
                  <a:ext uri="{FF2B5EF4-FFF2-40B4-BE49-F238E27FC236}">
                    <a16:creationId xmlns:a16="http://schemas.microsoft.com/office/drawing/2014/main" id="{D6A84FB8-ADA6-DB4C-AF23-C1209427763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132077" y="3644044"/>
                <a:ext cx="914400" cy="454151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3CF8E742-C697-7C43-A68A-F1B6812D24A6}"/>
                </a:ext>
              </a:extLst>
            </p:cNvPr>
            <p:cNvSpPr txBox="1"/>
            <p:nvPr/>
          </p:nvSpPr>
          <p:spPr>
            <a:xfrm>
              <a:off x="1162622" y="3736549"/>
              <a:ext cx="2094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Real DOM (Browser)</a:t>
              </a:r>
            </a:p>
          </p:txBody>
        </p: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4D96B82E-C4B2-E840-9005-1E9B0424DFF6}"/>
              </a:ext>
            </a:extLst>
          </p:cNvPr>
          <p:cNvGrpSpPr/>
          <p:nvPr/>
        </p:nvGrpSpPr>
        <p:grpSpPr>
          <a:xfrm>
            <a:off x="6613396" y="2570498"/>
            <a:ext cx="2658620" cy="1987116"/>
            <a:chOff x="6613396" y="2570498"/>
            <a:chExt cx="2658620" cy="1987116"/>
          </a:xfrm>
        </p:grpSpPr>
        <p:sp>
          <p:nvSpPr>
            <p:cNvPr id="58" name="Pfeil nach rechts 57">
              <a:extLst>
                <a:ext uri="{FF2B5EF4-FFF2-40B4-BE49-F238E27FC236}">
                  <a16:creationId xmlns:a16="http://schemas.microsoft.com/office/drawing/2014/main" id="{47264F7C-6E51-F443-8994-B554E0FC4AAD}"/>
                </a:ext>
              </a:extLst>
            </p:cNvPr>
            <p:cNvSpPr/>
            <p:nvPr/>
          </p:nvSpPr>
          <p:spPr>
            <a:xfrm>
              <a:off x="6613396" y="3519809"/>
              <a:ext cx="975360" cy="3731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89" name="Gruppieren 88">
              <a:extLst>
                <a:ext uri="{FF2B5EF4-FFF2-40B4-BE49-F238E27FC236}">
                  <a16:creationId xmlns:a16="http://schemas.microsoft.com/office/drawing/2014/main" id="{7C1C71D8-06BC-9443-8652-A9101AB21937}"/>
                </a:ext>
              </a:extLst>
            </p:cNvPr>
            <p:cNvGrpSpPr/>
            <p:nvPr/>
          </p:nvGrpSpPr>
          <p:grpSpPr>
            <a:xfrm>
              <a:off x="7595616" y="2570498"/>
              <a:ext cx="1676400" cy="1987116"/>
              <a:chOff x="7595616" y="2570498"/>
              <a:chExt cx="1676400" cy="1987116"/>
            </a:xfrm>
          </p:grpSpPr>
          <p:grpSp>
            <p:nvGrpSpPr>
              <p:cNvPr id="61" name="Gruppieren 60">
                <a:extLst>
                  <a:ext uri="{FF2B5EF4-FFF2-40B4-BE49-F238E27FC236}">
                    <a16:creationId xmlns:a16="http://schemas.microsoft.com/office/drawing/2014/main" id="{DA7EE4E9-DFD0-3E4D-98D3-35C8F7FD051C}"/>
                  </a:ext>
                </a:extLst>
              </p:cNvPr>
              <p:cNvGrpSpPr/>
              <p:nvPr/>
            </p:nvGrpSpPr>
            <p:grpSpPr>
              <a:xfrm>
                <a:off x="7595616" y="3054280"/>
                <a:ext cx="1676400" cy="1503334"/>
                <a:chOff x="807720" y="2129600"/>
                <a:chExt cx="2919984" cy="2618534"/>
              </a:xfrm>
            </p:grpSpPr>
            <p:sp>
              <p:nvSpPr>
                <p:cNvPr id="62" name="Rechteck 61">
                  <a:extLst>
                    <a:ext uri="{FF2B5EF4-FFF2-40B4-BE49-F238E27FC236}">
                      <a16:creationId xmlns:a16="http://schemas.microsoft.com/office/drawing/2014/main" id="{37F1D0B4-0BF0-E847-AE8B-66C11E0DC868}"/>
                    </a:ext>
                  </a:extLst>
                </p:cNvPr>
                <p:cNvSpPr/>
                <p:nvPr/>
              </p:nvSpPr>
              <p:spPr>
                <a:xfrm>
                  <a:off x="1905000" y="2129600"/>
                  <a:ext cx="609600" cy="609600"/>
                </a:xfrm>
                <a:prstGeom prst="rect">
                  <a:avLst/>
                </a:prstGeom>
                <a:solidFill>
                  <a:schemeClr val="accent1">
                    <a:alpha val="2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3" name="Rechteck 62">
                  <a:extLst>
                    <a:ext uri="{FF2B5EF4-FFF2-40B4-BE49-F238E27FC236}">
                      <a16:creationId xmlns:a16="http://schemas.microsoft.com/office/drawing/2014/main" id="{E720D513-C831-FC49-87FF-0C7DC6C677EB}"/>
                    </a:ext>
                  </a:extLst>
                </p:cNvPr>
                <p:cNvSpPr/>
                <p:nvPr/>
              </p:nvSpPr>
              <p:spPr>
                <a:xfrm>
                  <a:off x="1298448" y="3109119"/>
                  <a:ext cx="609600" cy="609600"/>
                </a:xfrm>
                <a:prstGeom prst="rect">
                  <a:avLst/>
                </a:prstGeom>
                <a:solidFill>
                  <a:schemeClr val="accent1">
                    <a:alpha val="2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4" name="Rechteck 63">
                  <a:extLst>
                    <a:ext uri="{FF2B5EF4-FFF2-40B4-BE49-F238E27FC236}">
                      <a16:creationId xmlns:a16="http://schemas.microsoft.com/office/drawing/2014/main" id="{8DC0D11D-0082-FC4C-AA71-ED503637A978}"/>
                    </a:ext>
                  </a:extLst>
                </p:cNvPr>
                <p:cNvSpPr/>
                <p:nvPr/>
              </p:nvSpPr>
              <p:spPr>
                <a:xfrm>
                  <a:off x="2087880" y="4132442"/>
                  <a:ext cx="609600" cy="609600"/>
                </a:xfrm>
                <a:prstGeom prst="rect">
                  <a:avLst/>
                </a:prstGeom>
                <a:solidFill>
                  <a:schemeClr val="accent1">
                    <a:alpha val="2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5" name="Rechteck 64">
                  <a:extLst>
                    <a:ext uri="{FF2B5EF4-FFF2-40B4-BE49-F238E27FC236}">
                      <a16:creationId xmlns:a16="http://schemas.microsoft.com/office/drawing/2014/main" id="{9E7BEE91-79E4-AC41-B7C6-296F5C871367}"/>
                    </a:ext>
                  </a:extLst>
                </p:cNvPr>
                <p:cNvSpPr/>
                <p:nvPr/>
              </p:nvSpPr>
              <p:spPr>
                <a:xfrm>
                  <a:off x="807720" y="4123294"/>
                  <a:ext cx="609600" cy="609600"/>
                </a:xfrm>
                <a:prstGeom prst="rect">
                  <a:avLst/>
                </a:prstGeom>
                <a:solidFill>
                  <a:schemeClr val="accent1">
                    <a:alpha val="2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66" name="Gewinkelte Verbindung 65">
                  <a:extLst>
                    <a:ext uri="{FF2B5EF4-FFF2-40B4-BE49-F238E27FC236}">
                      <a16:creationId xmlns:a16="http://schemas.microsoft.com/office/drawing/2014/main" id="{980FEEE7-3FD1-A040-B17E-3BE8E40511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383236" y="2654412"/>
                  <a:ext cx="1046578" cy="606553"/>
                </a:xfrm>
                <a:prstGeom prst="bentConnector3">
                  <a:avLst/>
                </a:prstGeom>
                <a:solidFill>
                  <a:schemeClr val="accent1">
                    <a:alpha val="27000"/>
                  </a:schemeClr>
                </a:solidFill>
                <a:ln>
                  <a:solidFill>
                    <a:schemeClr val="accent1">
                      <a:alpha val="2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Gewinkelte Verbindung 66">
                  <a:extLst>
                    <a:ext uri="{FF2B5EF4-FFF2-40B4-BE49-F238E27FC236}">
                      <a16:creationId xmlns:a16="http://schemas.microsoft.com/office/drawing/2014/main" id="{DF02986A-32FE-1346-83FA-FF662338CA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807721" y="3718720"/>
                  <a:ext cx="1100328" cy="490726"/>
                </a:xfrm>
                <a:prstGeom prst="bentConnector3">
                  <a:avLst/>
                </a:prstGeom>
                <a:solidFill>
                  <a:schemeClr val="accent1">
                    <a:alpha val="27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Gewinkelte Verbindung 67">
                  <a:extLst>
                    <a:ext uri="{FF2B5EF4-FFF2-40B4-BE49-F238E27FC236}">
                      <a16:creationId xmlns:a16="http://schemas.microsoft.com/office/drawing/2014/main" id="{420B2FCF-2A8D-904D-B31B-7AB6C71E90CE}"/>
                    </a:ext>
                  </a:extLst>
                </p:cNvPr>
                <p:cNvCxnSpPr/>
                <p:nvPr/>
              </p:nvCxnSpPr>
              <p:spPr>
                <a:xfrm rot="16200000" flipH="1">
                  <a:off x="2007592" y="2661547"/>
                  <a:ext cx="1014016" cy="609600"/>
                </a:xfrm>
                <a:prstGeom prst="bentConnector3">
                  <a:avLst/>
                </a:prstGeom>
                <a:ln>
                  <a:solidFill>
                    <a:schemeClr val="accent1">
                      <a:alpha val="2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Gewinkelte Verbindung 68">
                  <a:extLst>
                    <a:ext uri="{FF2B5EF4-FFF2-40B4-BE49-F238E27FC236}">
                      <a16:creationId xmlns:a16="http://schemas.microsoft.com/office/drawing/2014/main" id="{592559E0-EF04-4E4C-8FB2-6B09E2D1D40B}"/>
                    </a:ext>
                  </a:extLst>
                </p:cNvPr>
                <p:cNvCxnSpPr/>
                <p:nvPr/>
              </p:nvCxnSpPr>
              <p:spPr>
                <a:xfrm rot="16200000" flipH="1">
                  <a:off x="2614144" y="3572971"/>
                  <a:ext cx="1014016" cy="609600"/>
                </a:xfrm>
                <a:prstGeom prst="bentConnector3">
                  <a:avLst/>
                </a:prstGeom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Gewinkelte Verbindung 69">
                  <a:extLst>
                    <a:ext uri="{FF2B5EF4-FFF2-40B4-BE49-F238E27FC236}">
                      <a16:creationId xmlns:a16="http://schemas.microsoft.com/office/drawing/2014/main" id="{74A0D1C4-B7C5-9E43-ABAC-BB86C8C982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132077" y="3644044"/>
                  <a:ext cx="914400" cy="454151"/>
                </a:xfrm>
                <a:prstGeom prst="bentConnector3">
                  <a:avLst/>
                </a:prstGeom>
                <a:solidFill>
                  <a:schemeClr val="accent1">
                    <a:alpha val="27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Rechteck 70">
                  <a:extLst>
                    <a:ext uri="{FF2B5EF4-FFF2-40B4-BE49-F238E27FC236}">
                      <a16:creationId xmlns:a16="http://schemas.microsoft.com/office/drawing/2014/main" id="{DD1F7EEA-73B3-FE4B-8D0A-A940BDD331D3}"/>
                    </a:ext>
                  </a:extLst>
                </p:cNvPr>
                <p:cNvSpPr/>
                <p:nvPr/>
              </p:nvSpPr>
              <p:spPr>
                <a:xfrm>
                  <a:off x="2514600" y="3109119"/>
                  <a:ext cx="609600" cy="609600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72" name="Rechteck 71">
                  <a:extLst>
                    <a:ext uri="{FF2B5EF4-FFF2-40B4-BE49-F238E27FC236}">
                      <a16:creationId xmlns:a16="http://schemas.microsoft.com/office/drawing/2014/main" id="{B974D0A9-8D5E-CD43-973A-0379D8CB517A}"/>
                    </a:ext>
                  </a:extLst>
                </p:cNvPr>
                <p:cNvSpPr/>
                <p:nvPr/>
              </p:nvSpPr>
              <p:spPr>
                <a:xfrm>
                  <a:off x="3118104" y="4138534"/>
                  <a:ext cx="609600" cy="609600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74" name="Textfeld 73">
                <a:extLst>
                  <a:ext uri="{FF2B5EF4-FFF2-40B4-BE49-F238E27FC236}">
                    <a16:creationId xmlns:a16="http://schemas.microsoft.com/office/drawing/2014/main" id="{7843F610-5F40-E74C-9BD9-B06A6BD511E0}"/>
                  </a:ext>
                </a:extLst>
              </p:cNvPr>
              <p:cNvSpPr txBox="1"/>
              <p:nvPr/>
            </p:nvSpPr>
            <p:spPr>
              <a:xfrm>
                <a:off x="7909823" y="2570498"/>
                <a:ext cx="9814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err="1"/>
                  <a:t>Patchset</a:t>
                </a:r>
                <a:endParaRPr lang="de-DE" dirty="0"/>
              </a:p>
            </p:txBody>
          </p:sp>
        </p:grpSp>
      </p:grpSp>
      <p:sp>
        <p:nvSpPr>
          <p:cNvPr id="83" name="Textfeld 82">
            <a:extLst>
              <a:ext uri="{FF2B5EF4-FFF2-40B4-BE49-F238E27FC236}">
                <a16:creationId xmlns:a16="http://schemas.microsoft.com/office/drawing/2014/main" id="{99A8B06D-B2E1-BD42-9338-85341864ED25}"/>
              </a:ext>
            </a:extLst>
          </p:cNvPr>
          <p:cNvSpPr txBox="1"/>
          <p:nvPr/>
        </p:nvSpPr>
        <p:spPr>
          <a:xfrm>
            <a:off x="4796072" y="1949395"/>
            <a:ext cx="2389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solidFill>
                  <a:schemeClr val="tx1">
                    <a:alpha val="56000"/>
                  </a:schemeClr>
                </a:solidFill>
              </a:rPr>
              <a:t>componentWillReceiveProps</a:t>
            </a:r>
            <a:r>
              <a:rPr lang="de-DE" sz="1400" dirty="0">
                <a:solidFill>
                  <a:schemeClr val="tx1">
                    <a:alpha val="56000"/>
                  </a:schemeClr>
                </a:solidFill>
              </a:rPr>
              <a:t>()</a:t>
            </a:r>
          </a:p>
          <a:p>
            <a:r>
              <a:rPr lang="de-DE" sz="1400" dirty="0" err="1">
                <a:solidFill>
                  <a:schemeClr val="tx1">
                    <a:alpha val="56000"/>
                  </a:schemeClr>
                </a:solidFill>
              </a:rPr>
              <a:t>componentWillUpdate</a:t>
            </a:r>
            <a:r>
              <a:rPr lang="de-DE" sz="1400" dirty="0">
                <a:solidFill>
                  <a:schemeClr val="tx1">
                    <a:alpha val="56000"/>
                  </a:schemeClr>
                </a:solidFill>
              </a:rPr>
              <a:t>()</a:t>
            </a:r>
          </a:p>
        </p:txBody>
      </p:sp>
      <p:grpSp>
        <p:nvGrpSpPr>
          <p:cNvPr id="92" name="Gruppieren 91">
            <a:extLst>
              <a:ext uri="{FF2B5EF4-FFF2-40B4-BE49-F238E27FC236}">
                <a16:creationId xmlns:a16="http://schemas.microsoft.com/office/drawing/2014/main" id="{0B4B0098-E074-4441-9C5A-96E562AFDEED}"/>
              </a:ext>
            </a:extLst>
          </p:cNvPr>
          <p:cNvGrpSpPr/>
          <p:nvPr/>
        </p:nvGrpSpPr>
        <p:grpSpPr>
          <a:xfrm>
            <a:off x="3587711" y="2693052"/>
            <a:ext cx="2959050" cy="2032704"/>
            <a:chOff x="3587711" y="2693052"/>
            <a:chExt cx="2959050" cy="2032704"/>
          </a:xfrm>
        </p:grpSpPr>
        <p:sp>
          <p:nvSpPr>
            <p:cNvPr id="59" name="Pfeil nach rechts 58">
              <a:extLst>
                <a:ext uri="{FF2B5EF4-FFF2-40B4-BE49-F238E27FC236}">
                  <a16:creationId xmlns:a16="http://schemas.microsoft.com/office/drawing/2014/main" id="{E9275583-892C-D842-A7A8-9430DD5F1D8D}"/>
                </a:ext>
              </a:extLst>
            </p:cNvPr>
            <p:cNvSpPr/>
            <p:nvPr/>
          </p:nvSpPr>
          <p:spPr>
            <a:xfrm rot="19799633">
              <a:off x="3713657" y="4352619"/>
              <a:ext cx="975360" cy="3731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88" name="Gruppieren 87">
              <a:extLst>
                <a:ext uri="{FF2B5EF4-FFF2-40B4-BE49-F238E27FC236}">
                  <a16:creationId xmlns:a16="http://schemas.microsoft.com/office/drawing/2014/main" id="{C65BAA76-F305-C54A-B223-B7EDE8F31FE7}"/>
                </a:ext>
              </a:extLst>
            </p:cNvPr>
            <p:cNvGrpSpPr/>
            <p:nvPr/>
          </p:nvGrpSpPr>
          <p:grpSpPr>
            <a:xfrm>
              <a:off x="4885281" y="2693052"/>
              <a:ext cx="1661480" cy="1557395"/>
              <a:chOff x="4885281" y="2693052"/>
              <a:chExt cx="1661480" cy="1557395"/>
            </a:xfrm>
          </p:grpSpPr>
          <p:pic>
            <p:nvPicPr>
              <p:cNvPr id="57" name="Grafik 56">
                <a:extLst>
                  <a:ext uri="{FF2B5EF4-FFF2-40B4-BE49-F238E27FC236}">
                    <a16:creationId xmlns:a16="http://schemas.microsoft.com/office/drawing/2014/main" id="{CC11C2A8-D000-DA42-B9D6-D0F4B9B3BD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84496" y="3361447"/>
                <a:ext cx="1320800" cy="889000"/>
              </a:xfrm>
              <a:prstGeom prst="rect">
                <a:avLst/>
              </a:prstGeom>
            </p:spPr>
          </p:pic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6501A5F8-5475-3D4B-A5E0-D465C2638300}"/>
                  </a:ext>
                </a:extLst>
              </p:cNvPr>
              <p:cNvSpPr txBox="1"/>
              <p:nvPr/>
            </p:nvSpPr>
            <p:spPr>
              <a:xfrm>
                <a:off x="5090417" y="2964814"/>
                <a:ext cx="11089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Smart </a:t>
                </a:r>
                <a:r>
                  <a:rPr lang="de-DE" dirty="0" err="1"/>
                  <a:t>diff</a:t>
                </a:r>
                <a:endParaRPr lang="de-DE" dirty="0"/>
              </a:p>
            </p:txBody>
          </p:sp>
          <p:sp>
            <p:nvSpPr>
              <p:cNvPr id="84" name="Textfeld 83">
                <a:extLst>
                  <a:ext uri="{FF2B5EF4-FFF2-40B4-BE49-F238E27FC236}">
                    <a16:creationId xmlns:a16="http://schemas.microsoft.com/office/drawing/2014/main" id="{E54DFBFE-2E27-E348-83E0-0F74B3B6B9E0}"/>
                  </a:ext>
                </a:extLst>
              </p:cNvPr>
              <p:cNvSpPr txBox="1"/>
              <p:nvPr/>
            </p:nvSpPr>
            <p:spPr>
              <a:xfrm>
                <a:off x="4885281" y="2693052"/>
                <a:ext cx="16614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err="1"/>
                  <a:t>Reconciler</a:t>
                </a:r>
                <a:r>
                  <a:rPr lang="de-DE" dirty="0"/>
                  <a:t> </a:t>
                </a:r>
                <a:r>
                  <a:rPr lang="de-DE" dirty="0" err="1"/>
                  <a:t>does</a:t>
                </a:r>
                <a:endParaRPr lang="de-DE" dirty="0"/>
              </a:p>
            </p:txBody>
          </p:sp>
        </p:grpSp>
        <p:sp>
          <p:nvSpPr>
            <p:cNvPr id="85" name="Pfeil nach rechts 84">
              <a:extLst>
                <a:ext uri="{FF2B5EF4-FFF2-40B4-BE49-F238E27FC236}">
                  <a16:creationId xmlns:a16="http://schemas.microsoft.com/office/drawing/2014/main" id="{5DC44D64-D137-1F42-894B-55EBC63D583D}"/>
                </a:ext>
              </a:extLst>
            </p:cNvPr>
            <p:cNvSpPr/>
            <p:nvPr/>
          </p:nvSpPr>
          <p:spPr>
            <a:xfrm rot="2070725">
              <a:off x="3587711" y="2839334"/>
              <a:ext cx="975360" cy="3731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FA1057F1-4528-4E4A-B7CD-B0937E068F14}"/>
              </a:ext>
            </a:extLst>
          </p:cNvPr>
          <p:cNvGrpSpPr/>
          <p:nvPr/>
        </p:nvGrpSpPr>
        <p:grpSpPr>
          <a:xfrm>
            <a:off x="3581400" y="4723508"/>
            <a:ext cx="4819166" cy="1143782"/>
            <a:chOff x="3581400" y="4723508"/>
            <a:chExt cx="4819166" cy="1143782"/>
          </a:xfrm>
        </p:grpSpPr>
        <p:cxnSp>
          <p:nvCxnSpPr>
            <p:cNvPr id="79" name="Gewinkelte Verbindung 78">
              <a:extLst>
                <a:ext uri="{FF2B5EF4-FFF2-40B4-BE49-F238E27FC236}">
                  <a16:creationId xmlns:a16="http://schemas.microsoft.com/office/drawing/2014/main" id="{BA1A5C01-E6AF-CD4B-B34D-86C738FA8F7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581400" y="4723508"/>
              <a:ext cx="4819166" cy="711573"/>
            </a:xfrm>
            <a:prstGeom prst="bentConnector3">
              <a:avLst>
                <a:gd name="adj1" fmla="val 245"/>
              </a:avLst>
            </a:prstGeom>
            <a:ln w="539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feld 92">
              <a:extLst>
                <a:ext uri="{FF2B5EF4-FFF2-40B4-BE49-F238E27FC236}">
                  <a16:creationId xmlns:a16="http://schemas.microsoft.com/office/drawing/2014/main" id="{2C6E64C3-99C4-A749-A936-4D23EAE15E4F}"/>
                </a:ext>
              </a:extLst>
            </p:cNvPr>
            <p:cNvSpPr txBox="1"/>
            <p:nvPr/>
          </p:nvSpPr>
          <p:spPr>
            <a:xfrm>
              <a:off x="5554804" y="5497958"/>
              <a:ext cx="1512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Apply</a:t>
              </a:r>
              <a:r>
                <a:rPr lang="de-DE" dirty="0"/>
                <a:t> </a:t>
              </a:r>
              <a:r>
                <a:rPr lang="de-DE" dirty="0" err="1"/>
                <a:t>to</a:t>
              </a:r>
              <a:r>
                <a:rPr lang="de-DE" dirty="0"/>
                <a:t> DOM</a:t>
              </a:r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E70F9EF9-0B8E-EE44-9035-42A53414485C}"/>
              </a:ext>
            </a:extLst>
          </p:cNvPr>
          <p:cNvSpPr txBox="1"/>
          <p:nvPr/>
        </p:nvSpPr>
        <p:spPr>
          <a:xfrm rot="21233179">
            <a:off x="573365" y="4018930"/>
            <a:ext cx="273061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Can also </a:t>
            </a:r>
            <a:r>
              <a:rPr lang="de-DE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be</a:t>
            </a:r>
            <a:r>
              <a:rPr lang="de-DE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something</a:t>
            </a:r>
            <a:r>
              <a:rPr lang="de-DE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else</a:t>
            </a:r>
            <a:endParaRPr lang="de-DE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AF3A27CA-4976-0741-8F5C-B399F01352E7}"/>
              </a:ext>
            </a:extLst>
          </p:cNvPr>
          <p:cNvSpPr txBox="1"/>
          <p:nvPr/>
        </p:nvSpPr>
        <p:spPr>
          <a:xfrm rot="20555279">
            <a:off x="759561" y="4696117"/>
            <a:ext cx="86228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 err="1"/>
              <a:t>WebGL</a:t>
            </a:r>
            <a:endParaRPr lang="de-DE" dirty="0"/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880033F8-1644-2C4E-81F5-9CDBFBB8AC3D}"/>
              </a:ext>
            </a:extLst>
          </p:cNvPr>
          <p:cNvSpPr txBox="1"/>
          <p:nvPr/>
        </p:nvSpPr>
        <p:spPr>
          <a:xfrm rot="1160783">
            <a:off x="1554003" y="4706405"/>
            <a:ext cx="1774845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/>
              <a:t>Smartphone App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B5B522AB-D727-1846-BA56-5FEFEBEB59F4}"/>
              </a:ext>
            </a:extLst>
          </p:cNvPr>
          <p:cNvSpPr txBox="1"/>
          <p:nvPr/>
        </p:nvSpPr>
        <p:spPr>
          <a:xfrm rot="21043772">
            <a:off x="1197771" y="4842482"/>
            <a:ext cx="90928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 err="1"/>
              <a:t>AFrame</a:t>
            </a:r>
            <a:endParaRPr lang="de-DE" dirty="0"/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4D2230BC-2056-014B-BCEC-E55D8AFEDAA5}"/>
              </a:ext>
            </a:extLst>
          </p:cNvPr>
          <p:cNvSpPr txBox="1"/>
          <p:nvPr/>
        </p:nvSpPr>
        <p:spPr>
          <a:xfrm rot="1453373">
            <a:off x="1624960" y="5152742"/>
            <a:ext cx="55175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/>
              <a:t>PDF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C7AA0103-2D28-EF4D-B508-97193EC5BD04}"/>
              </a:ext>
            </a:extLst>
          </p:cNvPr>
          <p:cNvSpPr txBox="1"/>
          <p:nvPr/>
        </p:nvSpPr>
        <p:spPr>
          <a:xfrm rot="20092994">
            <a:off x="1103748" y="5305142"/>
            <a:ext cx="189898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/>
              <a:t>Sketch/Photoshop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7CD61F58-00C7-DD43-8090-C263920941E2}"/>
              </a:ext>
            </a:extLst>
          </p:cNvPr>
          <p:cNvSpPr txBox="1"/>
          <p:nvPr/>
        </p:nvSpPr>
        <p:spPr>
          <a:xfrm rot="592636">
            <a:off x="1786710" y="5457542"/>
            <a:ext cx="83785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 err="1"/>
              <a:t>Canvas</a:t>
            </a:r>
            <a:endParaRPr lang="de-DE" dirty="0"/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D98E645A-9C00-A643-BFDF-5DBB64C122EB}"/>
              </a:ext>
            </a:extLst>
          </p:cNvPr>
          <p:cNvSpPr txBox="1"/>
          <p:nvPr/>
        </p:nvSpPr>
        <p:spPr>
          <a:xfrm rot="20950243">
            <a:off x="2159146" y="5644408"/>
            <a:ext cx="77777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/>
              <a:t>Sound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3B0EA676-EF86-1341-89A5-3BC0B71DFDC4}"/>
              </a:ext>
            </a:extLst>
          </p:cNvPr>
          <p:cNvSpPr txBox="1"/>
          <p:nvPr/>
        </p:nvSpPr>
        <p:spPr>
          <a:xfrm>
            <a:off x="1280757" y="5429899"/>
            <a:ext cx="128592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 err="1"/>
              <a:t>Smarthome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B4263A-CD35-814D-B1B7-1CD0F985AD08}"/>
              </a:ext>
            </a:extLst>
          </p:cNvPr>
          <p:cNvSpPr txBox="1"/>
          <p:nvPr/>
        </p:nvSpPr>
        <p:spPr>
          <a:xfrm rot="1210951">
            <a:off x="7745555" y="1445931"/>
            <a:ext cx="289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Server Side Rendering FTW!</a:t>
            </a:r>
          </a:p>
        </p:txBody>
      </p:sp>
    </p:spTree>
    <p:extLst>
      <p:ext uri="{BB962C8B-B14F-4D97-AF65-F5344CB8AC3E}">
        <p14:creationId xmlns:p14="http://schemas.microsoft.com/office/powerpoint/2010/main" val="253896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7" grpId="0" animBg="1"/>
      <p:bldP spid="73" grpId="0" animBg="1"/>
      <p:bldP spid="75" grpId="0" animBg="1"/>
      <p:bldP spid="76" grpId="0" animBg="1"/>
      <p:bldP spid="77" grpId="0" animBg="1"/>
      <p:bldP spid="78" grpId="0" animBg="1"/>
      <p:bldP spid="80" grpId="0" animBg="1"/>
      <p:bldP spid="80" grpId="1" animBg="1"/>
      <p:bldP spid="81" grpId="0" animBg="1"/>
      <p:bldP spid="81" grpId="1" animBg="1"/>
      <p:bldP spid="81" grpId="2" animBg="1"/>
      <p:bldP spid="82" grpId="0" animBg="1"/>
      <p:bldP spid="82" grpId="1" animBg="1"/>
      <p:bldP spid="82" grpId="2" animBg="1"/>
      <p:bldP spid="82" grpId="3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800078"/>
            <a:ext cx="10515600" cy="3660775"/>
          </a:xfrm>
        </p:spPr>
        <p:txBody>
          <a:bodyPr>
            <a:normAutofit/>
          </a:bodyPr>
          <a:lstStyle/>
          <a:p>
            <a:pPr algn="ctr"/>
            <a:r>
              <a:rPr lang="de-DE" dirty="0" err="1"/>
              <a:t>Presentational</a:t>
            </a:r>
            <a:r>
              <a:rPr lang="de-DE" dirty="0"/>
              <a:t> Components 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Container Components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48901-7C44-6C4C-A001-B9C762C3FB32}" type="datetime1">
              <a:rPr lang="de-DE" smtClean="0"/>
              <a:t>19.07.18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adesso AG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11</a:t>
            </a:fld>
            <a:endParaRPr lang="de-DE"/>
          </a:p>
        </p:txBody>
      </p:sp>
      <p:pic>
        <p:nvPicPr>
          <p:cNvPr id="31" name="Bildplatzhalter 9">
            <a:extLst>
              <a:ext uri="{FF2B5EF4-FFF2-40B4-BE49-F238E27FC236}">
                <a16:creationId xmlns:a16="http://schemas.microsoft.com/office/drawing/2014/main" id="{780F4F07-F33A-7B41-92D5-009D9EE39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" b="949"/>
          <a:stretch>
            <a:fillRect/>
          </a:stretch>
        </p:blipFill>
        <p:spPr>
          <a:xfrm>
            <a:off x="11332709" y="419089"/>
            <a:ext cx="571397" cy="76197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A9447DF-BD51-0946-B828-4153F83DE671}"/>
              </a:ext>
            </a:extLst>
          </p:cNvPr>
          <p:cNvSpPr txBox="1"/>
          <p:nvPr/>
        </p:nvSpPr>
        <p:spPr>
          <a:xfrm>
            <a:off x="4445000" y="1727200"/>
            <a:ext cx="3016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Just </a:t>
            </a:r>
            <a:r>
              <a:rPr lang="de-DE" dirty="0" err="1"/>
              <a:t>rendering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gets</a:t>
            </a:r>
            <a:endParaRPr lang="de-DE" dirty="0"/>
          </a:p>
          <a:p>
            <a:r>
              <a:rPr lang="de-DE" dirty="0"/>
              <a:t>Propagates </a:t>
            </a:r>
            <a:r>
              <a:rPr lang="de-DE" dirty="0" err="1"/>
              <a:t>events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parent</a:t>
            </a:r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0BDC2C52-8F30-B143-ACAF-35983883DABC}"/>
              </a:ext>
            </a:extLst>
          </p:cNvPr>
          <p:cNvSpPr txBox="1"/>
          <p:nvPr/>
        </p:nvSpPr>
        <p:spPr>
          <a:xfrm>
            <a:off x="3406859" y="4195511"/>
            <a:ext cx="56077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Combines</a:t>
            </a:r>
            <a:r>
              <a:rPr lang="de-DE" dirty="0"/>
              <a:t> </a:t>
            </a:r>
            <a:r>
              <a:rPr lang="de-DE" dirty="0" err="1"/>
              <a:t>presentational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bigger</a:t>
            </a:r>
            <a:r>
              <a:rPr lang="de-DE" dirty="0"/>
              <a:t> </a:t>
            </a:r>
            <a:r>
              <a:rPr lang="de-DE" dirty="0" err="1"/>
              <a:t>concept</a:t>
            </a:r>
            <a:endParaRPr lang="de-DE" dirty="0"/>
          </a:p>
          <a:p>
            <a:r>
              <a:rPr lang="de-DE" dirty="0"/>
              <a:t>Handles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logic</a:t>
            </a:r>
            <a:r>
              <a:rPr lang="de-DE" dirty="0"/>
              <a:t>, </a:t>
            </a:r>
            <a:r>
              <a:rPr lang="de-DE" dirty="0" err="1"/>
              <a:t>dispatches</a:t>
            </a:r>
            <a:r>
              <a:rPr lang="de-DE" dirty="0"/>
              <a:t> </a:t>
            </a:r>
            <a:r>
              <a:rPr lang="de-DE" dirty="0" err="1"/>
              <a:t>actions</a:t>
            </a:r>
            <a:r>
              <a:rPr lang="de-DE" dirty="0"/>
              <a:t>, </a:t>
            </a:r>
          </a:p>
          <a:p>
            <a:pPr algn="ctr"/>
            <a:r>
              <a:rPr lang="de-DE" dirty="0"/>
              <a:t>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dataflow</a:t>
            </a:r>
            <a:r>
              <a:rPr lang="de-DE" dirty="0"/>
              <a:t>, </a:t>
            </a:r>
            <a:r>
              <a:rPr lang="de-DE" dirty="0" err="1"/>
              <a:t>lifecycle</a:t>
            </a:r>
            <a:r>
              <a:rPr lang="de-DE" dirty="0"/>
              <a:t> </a:t>
            </a:r>
            <a:r>
              <a:rPr lang="de-DE" dirty="0" err="1"/>
              <a:t>optimizations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8317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48901-7C44-6C4C-A001-B9C762C3FB32}" type="datetime1">
              <a:rPr lang="de-DE" smtClean="0"/>
              <a:t>19.07.18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adesso AG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12</a:t>
            </a:fld>
            <a:endParaRPr lang="de-DE"/>
          </a:p>
        </p:txBody>
      </p:sp>
      <p:pic>
        <p:nvPicPr>
          <p:cNvPr id="31" name="Bildplatzhalter 9">
            <a:extLst>
              <a:ext uri="{FF2B5EF4-FFF2-40B4-BE49-F238E27FC236}">
                <a16:creationId xmlns:a16="http://schemas.microsoft.com/office/drawing/2014/main" id="{780F4F07-F33A-7B41-92D5-009D9EE39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" b="949"/>
          <a:stretch>
            <a:fillRect/>
          </a:stretch>
        </p:blipFill>
        <p:spPr>
          <a:xfrm>
            <a:off x="11332709" y="419089"/>
            <a:ext cx="571397" cy="761979"/>
          </a:xfrm>
          <a:prstGeom prst="rect">
            <a:avLst/>
          </a:prstGeom>
        </p:spPr>
      </p:pic>
      <p:sp>
        <p:nvSpPr>
          <p:cNvPr id="38" name="Titel 1">
            <a:extLst>
              <a:ext uri="{FF2B5EF4-FFF2-40B4-BE49-F238E27FC236}">
                <a16:creationId xmlns:a16="http://schemas.microsoft.com/office/drawing/2014/main" id="{725F71E0-1A54-2741-8A96-8B6F6FFD28E6}"/>
              </a:ext>
            </a:extLst>
          </p:cNvPr>
          <p:cNvSpPr txBox="1">
            <a:spLocks/>
          </p:cNvSpPr>
          <p:nvPr/>
        </p:nvSpPr>
        <p:spPr>
          <a:xfrm>
            <a:off x="838200" y="3768708"/>
            <a:ext cx="10515600" cy="1158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C097F146-EA47-3343-BF6A-1AB501C5E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09" y="120084"/>
            <a:ext cx="10515600" cy="1325563"/>
          </a:xfrm>
        </p:spPr>
        <p:txBody>
          <a:bodyPr/>
          <a:lstStyle/>
          <a:p>
            <a:r>
              <a:rPr lang="de-DE" dirty="0"/>
              <a:t>Minimal </a:t>
            </a:r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app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4EEAF26-3AD5-3A47-86D4-D75B534DB843}"/>
              </a:ext>
            </a:extLst>
          </p:cNvPr>
          <p:cNvSpPr txBox="1"/>
          <p:nvPr/>
        </p:nvSpPr>
        <p:spPr>
          <a:xfrm>
            <a:off x="927681" y="1501240"/>
            <a:ext cx="10426119" cy="286232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569CD6"/>
                </a:solidFill>
                <a:latin typeface="Menlo" panose="020B0609030804020204" pitchFamily="49" charset="0"/>
              </a:rPr>
              <a:t>var</a:t>
            </a:r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dirty="0" err="1">
                <a:solidFill>
                  <a:srgbClr val="9CDCFE"/>
                </a:solidFill>
                <a:latin typeface="Menlo" panose="020B0609030804020204" pitchFamily="49" charset="0"/>
              </a:rPr>
              <a:t>MyApp</a:t>
            </a:r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de-DE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dirty="0" err="1">
                <a:solidFill>
                  <a:srgbClr val="DCDCAA"/>
                </a:solidFill>
                <a:latin typeface="Menlo" panose="020B0609030804020204" pitchFamily="49" charset="0"/>
              </a:rPr>
              <a:t>createClass</a:t>
            </a:r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({</a:t>
            </a:r>
          </a:p>
          <a:p>
            <a:r>
              <a:rPr lang="de-DE" dirty="0">
                <a:solidFill>
                  <a:srgbClr val="DCDCAA"/>
                </a:solidFill>
                <a:latin typeface="Menlo" panose="020B0609030804020204" pitchFamily="49" charset="0"/>
              </a:rPr>
              <a:t>  </a:t>
            </a:r>
            <a:r>
              <a:rPr lang="de-DE" dirty="0" err="1">
                <a:solidFill>
                  <a:srgbClr val="DCDCAA"/>
                </a:solidFill>
                <a:latin typeface="Menlo" panose="020B0609030804020204" pitchFamily="49" charset="0"/>
              </a:rPr>
              <a:t>render</a:t>
            </a:r>
            <a:r>
              <a:rPr lang="de-DE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de-DE" dirty="0">
                <a:solidFill>
                  <a:srgbClr val="C586C0"/>
                </a:solidFill>
                <a:latin typeface="Menlo" panose="020B0609030804020204" pitchFamily="49" charset="0"/>
              </a:rPr>
              <a:t>    </a:t>
            </a:r>
            <a:r>
              <a:rPr lang="de-DE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de-DE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dirty="0">
                <a:solidFill>
                  <a:srgbClr val="CE9178"/>
                </a:solidFill>
                <a:latin typeface="Menlo" panose="020B0609030804020204" pitchFamily="49" charset="0"/>
              </a:rPr>
              <a:t>"h1"</a:t>
            </a:r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dirty="0">
                <a:solidFill>
                  <a:srgbClr val="CE9178"/>
                </a:solidFill>
                <a:latin typeface="Menlo" panose="020B0609030804020204" pitchFamily="49" charset="0"/>
              </a:rPr>
              <a:t>`</a:t>
            </a:r>
            <a:r>
              <a:rPr lang="de-DE" dirty="0" err="1">
                <a:solidFill>
                  <a:srgbClr val="CE9178"/>
                </a:solidFill>
                <a:latin typeface="Menlo" panose="020B0609030804020204" pitchFamily="49" charset="0"/>
              </a:rPr>
              <a:t>Hello</a:t>
            </a:r>
            <a:r>
              <a:rPr lang="de-DE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de-DE" dirty="0">
                <a:solidFill>
                  <a:srgbClr val="569CD6"/>
                </a:solidFill>
                <a:latin typeface="Menlo" panose="020B0609030804020204" pitchFamily="49" charset="0"/>
              </a:rPr>
              <a:t>${</a:t>
            </a:r>
            <a:r>
              <a:rPr lang="de-DE" dirty="0" err="1">
                <a:solidFill>
                  <a:srgbClr val="569CD6"/>
                </a:solidFill>
                <a:latin typeface="Menlo" panose="020B0609030804020204" pitchFamily="49" charset="0"/>
              </a:rPr>
              <a:t>this</a:t>
            </a:r>
            <a:r>
              <a:rPr lang="de-DE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dirty="0" err="1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de-DE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dirty="0" err="1">
                <a:solidFill>
                  <a:srgbClr val="9CDCFE"/>
                </a:solidFill>
                <a:latin typeface="Menlo" panose="020B0609030804020204" pitchFamily="49" charset="0"/>
              </a:rPr>
              <a:t>toWhom</a:t>
            </a:r>
            <a:r>
              <a:rPr lang="de-DE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de-DE" dirty="0">
                <a:solidFill>
                  <a:srgbClr val="CE9178"/>
                </a:solidFill>
                <a:latin typeface="Menlo" panose="020B0609030804020204" pitchFamily="49" charset="0"/>
              </a:rPr>
              <a:t>`</a:t>
            </a:r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</a:p>
          <a:p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})</a:t>
            </a:r>
          </a:p>
          <a:p>
            <a:b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dirty="0" err="1">
                <a:solidFill>
                  <a:srgbClr val="9CDCFE"/>
                </a:solidFill>
                <a:latin typeface="Menlo" panose="020B0609030804020204" pitchFamily="49" charset="0"/>
              </a:rPr>
              <a:t>ReactDOM</a:t>
            </a:r>
            <a:r>
              <a:rPr lang="de-DE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dirty="0" err="1">
                <a:solidFill>
                  <a:srgbClr val="DCDCAA"/>
                </a:solidFill>
                <a:latin typeface="Menlo" panose="020B0609030804020204" pitchFamily="49" charset="0"/>
              </a:rPr>
              <a:t>render</a:t>
            </a:r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de-DE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de-DE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de-DE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dirty="0" err="1">
                <a:solidFill>
                  <a:srgbClr val="9CDCFE"/>
                </a:solidFill>
                <a:latin typeface="Menlo" panose="020B0609030804020204" pitchFamily="49" charset="0"/>
              </a:rPr>
              <a:t>MyApp</a:t>
            </a:r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, {</a:t>
            </a:r>
            <a:r>
              <a:rPr lang="de-DE" dirty="0" err="1">
                <a:solidFill>
                  <a:srgbClr val="9CDCFE"/>
                </a:solidFill>
                <a:latin typeface="Menlo" panose="020B0609030804020204" pitchFamily="49" charset="0"/>
              </a:rPr>
              <a:t>toWhom</a:t>
            </a:r>
            <a:r>
              <a:rPr lang="de-DE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dirty="0" err="1">
                <a:solidFill>
                  <a:srgbClr val="CE9178"/>
                </a:solidFill>
                <a:latin typeface="Menlo" panose="020B0609030804020204" pitchFamily="49" charset="0"/>
              </a:rPr>
              <a:t>NgNiederhein</a:t>
            </a:r>
            <a:r>
              <a:rPr lang="de-DE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}, </a:t>
            </a:r>
            <a:r>
              <a:rPr lang="de-DE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de-DE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de-DE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de-DE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dirty="0" err="1">
                <a:solidFill>
                  <a:srgbClr val="DCDCAA"/>
                </a:solidFill>
                <a:latin typeface="Menlo" panose="020B0609030804020204" pitchFamily="49" charset="0"/>
              </a:rPr>
              <a:t>getElementById</a:t>
            </a:r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dirty="0" err="1">
                <a:solidFill>
                  <a:srgbClr val="CE9178"/>
                </a:solidFill>
                <a:latin typeface="Menlo" panose="020B0609030804020204" pitchFamily="49" charset="0"/>
              </a:rPr>
              <a:t>root</a:t>
            </a:r>
            <a:r>
              <a:rPr lang="de-DE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88ED91D-8CAE-7940-A80C-85F6089F205A}"/>
              </a:ext>
            </a:extLst>
          </p:cNvPr>
          <p:cNvSpPr txBox="1"/>
          <p:nvPr/>
        </p:nvSpPr>
        <p:spPr>
          <a:xfrm>
            <a:off x="927681" y="4807179"/>
            <a:ext cx="10426119" cy="160043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html</a:t>
            </a:r>
            <a:r>
              <a:rPr lang="de-DE" sz="1400" dirty="0">
                <a:solidFill>
                  <a:srgbClr val="808080"/>
                </a:solidFill>
                <a:latin typeface="Menlo" panose="020B0609030804020204" pitchFamily="49" charset="0"/>
              </a:rPr>
              <a:t>&gt;&lt;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head</a:t>
            </a:r>
            <a:r>
              <a:rPr lang="de-DE" sz="1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808080"/>
                </a:solidFill>
                <a:latin typeface="Menlo" panose="020B0609030804020204" pitchFamily="49" charset="0"/>
              </a:rPr>
              <a:t>  &lt;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script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src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"https://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unpkg.com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/react@15/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dist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react.js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>
                <a:solidFill>
                  <a:srgbClr val="808080"/>
                </a:solidFill>
                <a:latin typeface="Menlo" panose="020B0609030804020204" pitchFamily="49" charset="0"/>
              </a:rPr>
              <a:t>&gt;&lt;/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script</a:t>
            </a:r>
            <a:r>
              <a:rPr lang="de-DE" sz="1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808080"/>
                </a:solidFill>
                <a:latin typeface="Menlo" panose="020B0609030804020204" pitchFamily="49" charset="0"/>
              </a:rPr>
              <a:t>  &lt;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script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src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"https://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unpkg.com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/react-dom@15/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dist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react-dom.js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>
                <a:solidFill>
                  <a:srgbClr val="808080"/>
                </a:solidFill>
                <a:latin typeface="Menlo" panose="020B0609030804020204" pitchFamily="49" charset="0"/>
              </a:rPr>
              <a:t>&gt;&lt;/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script</a:t>
            </a:r>
            <a:r>
              <a:rPr lang="de-DE" sz="1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br>
              <a:rPr lang="de-DE" sz="1400" dirty="0">
                <a:solidFill>
                  <a:srgbClr val="808080"/>
                </a:solidFill>
                <a:latin typeface="Menlo" panose="020B0609030804020204" pitchFamily="49" charset="0"/>
              </a:rPr>
            </a:br>
            <a:r>
              <a:rPr lang="de-DE" sz="1400" dirty="0">
                <a:solidFill>
                  <a:srgbClr val="808080"/>
                </a:solidFill>
                <a:latin typeface="Menlo" panose="020B0609030804020204" pitchFamily="49" charset="0"/>
              </a:rPr>
              <a:t>  &lt;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script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src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“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Myapp.js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>
                <a:solidFill>
                  <a:srgbClr val="808080"/>
                </a:solidFill>
                <a:latin typeface="Menlo" panose="020B0609030804020204" pitchFamily="49" charset="0"/>
              </a:rPr>
              <a:t>&gt;&lt;/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script</a:t>
            </a:r>
            <a:r>
              <a:rPr lang="de-DE" sz="1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head</a:t>
            </a:r>
            <a:r>
              <a:rPr lang="de-DE" sz="1400" dirty="0">
                <a:solidFill>
                  <a:srgbClr val="808080"/>
                </a:solidFill>
                <a:latin typeface="Menlo" panose="020B0609030804020204" pitchFamily="49" charset="0"/>
              </a:rPr>
              <a:t>&gt;&lt;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body</a:t>
            </a:r>
            <a:r>
              <a:rPr lang="de-DE" sz="1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808080"/>
                </a:solidFill>
                <a:latin typeface="Menlo" panose="020B0609030804020204" pitchFamily="49" charset="0"/>
              </a:rPr>
              <a:t>  &lt;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div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id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root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body</a:t>
            </a:r>
            <a:r>
              <a:rPr lang="de-DE" sz="1400" dirty="0">
                <a:solidFill>
                  <a:srgbClr val="808080"/>
                </a:solidFill>
                <a:latin typeface="Menlo" panose="020B0609030804020204" pitchFamily="49" charset="0"/>
              </a:rPr>
              <a:t>&gt;&lt;/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html</a:t>
            </a:r>
            <a:r>
              <a:rPr lang="de-DE" sz="1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8777C0D-6D94-4B4D-AA9E-2B0D34A70038}"/>
              </a:ext>
            </a:extLst>
          </p:cNvPr>
          <p:cNvSpPr txBox="1"/>
          <p:nvPr/>
        </p:nvSpPr>
        <p:spPr>
          <a:xfrm>
            <a:off x="838200" y="4455670"/>
            <a:ext cx="441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Somewhere</a:t>
            </a:r>
            <a:r>
              <a:rPr lang="de-DE" dirty="0"/>
              <a:t> in an </a:t>
            </a:r>
            <a:r>
              <a:rPr lang="de-DE" dirty="0" err="1"/>
              <a:t>index.html</a:t>
            </a:r>
            <a:r>
              <a:rPr lang="de-DE" dirty="0"/>
              <a:t> not so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away</a:t>
            </a:r>
            <a:r>
              <a:rPr lang="de-DE" dirty="0"/>
              <a:t>: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24B1FBD-E5C7-744D-B7C2-9A08FBDA7054}"/>
              </a:ext>
            </a:extLst>
          </p:cNvPr>
          <p:cNvSpPr txBox="1"/>
          <p:nvPr/>
        </p:nvSpPr>
        <p:spPr>
          <a:xfrm>
            <a:off x="838200" y="1146543"/>
            <a:ext cx="103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Myapp.js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4881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48901-7C44-6C4C-A001-B9C762C3FB32}" type="datetime1">
              <a:rPr lang="de-DE" smtClean="0"/>
              <a:t>19.07.18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adesso AG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13</a:t>
            </a:fld>
            <a:endParaRPr lang="de-DE"/>
          </a:p>
        </p:txBody>
      </p:sp>
      <p:pic>
        <p:nvPicPr>
          <p:cNvPr id="31" name="Bildplatzhalter 9">
            <a:extLst>
              <a:ext uri="{FF2B5EF4-FFF2-40B4-BE49-F238E27FC236}">
                <a16:creationId xmlns:a16="http://schemas.microsoft.com/office/drawing/2014/main" id="{780F4F07-F33A-7B41-92D5-009D9EE39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" b="949"/>
          <a:stretch>
            <a:fillRect/>
          </a:stretch>
        </p:blipFill>
        <p:spPr>
          <a:xfrm>
            <a:off x="11332709" y="419089"/>
            <a:ext cx="571397" cy="761979"/>
          </a:xfrm>
          <a:prstGeom prst="rect">
            <a:avLst/>
          </a:prstGeom>
        </p:spPr>
      </p:pic>
      <p:sp>
        <p:nvSpPr>
          <p:cNvPr id="38" name="Titel 1">
            <a:extLst>
              <a:ext uri="{FF2B5EF4-FFF2-40B4-BE49-F238E27FC236}">
                <a16:creationId xmlns:a16="http://schemas.microsoft.com/office/drawing/2014/main" id="{725F71E0-1A54-2741-8A96-8B6F6FFD28E6}"/>
              </a:ext>
            </a:extLst>
          </p:cNvPr>
          <p:cNvSpPr txBox="1">
            <a:spLocks/>
          </p:cNvSpPr>
          <p:nvPr/>
        </p:nvSpPr>
        <p:spPr>
          <a:xfrm>
            <a:off x="838200" y="3768708"/>
            <a:ext cx="10515600" cy="1158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C097F146-EA47-3343-BF6A-1AB501C5E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09" y="120084"/>
            <a:ext cx="10515600" cy="1325563"/>
          </a:xfrm>
        </p:spPr>
        <p:txBody>
          <a:bodyPr/>
          <a:lstStyle/>
          <a:p>
            <a:r>
              <a:rPr lang="de-DE" dirty="0"/>
              <a:t>Minimal </a:t>
            </a:r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app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4EEAF26-3AD5-3A47-86D4-D75B534DB843}"/>
              </a:ext>
            </a:extLst>
          </p:cNvPr>
          <p:cNvSpPr txBox="1"/>
          <p:nvPr/>
        </p:nvSpPr>
        <p:spPr>
          <a:xfrm>
            <a:off x="927681" y="1501240"/>
            <a:ext cx="10426119" cy="286232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569CD6"/>
                </a:solidFill>
                <a:latin typeface="Menlo" panose="020B0609030804020204" pitchFamily="49" charset="0"/>
              </a:rPr>
              <a:t>var</a:t>
            </a:r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dirty="0" err="1">
                <a:solidFill>
                  <a:srgbClr val="9CDCFE"/>
                </a:solidFill>
                <a:latin typeface="Menlo" panose="020B0609030804020204" pitchFamily="49" charset="0"/>
              </a:rPr>
              <a:t>MyApp</a:t>
            </a:r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de-DE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de-DE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dirty="0" err="1">
                <a:solidFill>
                  <a:srgbClr val="DCDCAA"/>
                </a:solidFill>
                <a:latin typeface="Menlo" panose="020B0609030804020204" pitchFamily="49" charset="0"/>
              </a:rPr>
              <a:t>createClass</a:t>
            </a:r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({</a:t>
            </a:r>
          </a:p>
          <a:p>
            <a:r>
              <a:rPr lang="de-DE" dirty="0">
                <a:solidFill>
                  <a:srgbClr val="DCDCAA"/>
                </a:solidFill>
                <a:latin typeface="Menlo" panose="020B0609030804020204" pitchFamily="49" charset="0"/>
              </a:rPr>
              <a:t>  </a:t>
            </a:r>
            <a:r>
              <a:rPr lang="de-DE" dirty="0" err="1">
                <a:solidFill>
                  <a:srgbClr val="DCDCAA"/>
                </a:solidFill>
                <a:latin typeface="Menlo" panose="020B0609030804020204" pitchFamily="49" charset="0"/>
              </a:rPr>
              <a:t>render</a:t>
            </a:r>
            <a:r>
              <a:rPr lang="de-DE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dirty="0" err="1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de-DE" dirty="0">
                <a:solidFill>
                  <a:srgbClr val="C586C0"/>
                </a:solidFill>
                <a:latin typeface="Menlo" panose="020B0609030804020204" pitchFamily="49" charset="0"/>
              </a:rPr>
              <a:t>    </a:t>
            </a:r>
            <a:r>
              <a:rPr lang="de-DE" dirty="0" err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de-DE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dirty="0">
                <a:solidFill>
                  <a:srgbClr val="CE9178"/>
                </a:solidFill>
                <a:latin typeface="Menlo" panose="020B0609030804020204" pitchFamily="49" charset="0"/>
              </a:rPr>
              <a:t>"h1"</a:t>
            </a:r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de-DE" dirty="0">
                <a:solidFill>
                  <a:srgbClr val="CE9178"/>
                </a:solidFill>
                <a:latin typeface="Menlo" panose="020B0609030804020204" pitchFamily="49" charset="0"/>
              </a:rPr>
              <a:t>`</a:t>
            </a:r>
            <a:r>
              <a:rPr lang="de-DE" dirty="0" err="1">
                <a:solidFill>
                  <a:srgbClr val="CE9178"/>
                </a:solidFill>
                <a:latin typeface="Menlo" panose="020B0609030804020204" pitchFamily="49" charset="0"/>
              </a:rPr>
              <a:t>Hello</a:t>
            </a:r>
            <a:r>
              <a:rPr lang="de-DE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de-DE" dirty="0">
                <a:solidFill>
                  <a:srgbClr val="569CD6"/>
                </a:solidFill>
                <a:latin typeface="Menlo" panose="020B0609030804020204" pitchFamily="49" charset="0"/>
              </a:rPr>
              <a:t>${</a:t>
            </a:r>
            <a:r>
              <a:rPr lang="de-DE" dirty="0" err="1">
                <a:solidFill>
                  <a:srgbClr val="569CD6"/>
                </a:solidFill>
                <a:latin typeface="Menlo" panose="020B0609030804020204" pitchFamily="49" charset="0"/>
              </a:rPr>
              <a:t>this</a:t>
            </a:r>
            <a:r>
              <a:rPr lang="de-DE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dirty="0" err="1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de-DE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dirty="0" err="1">
                <a:solidFill>
                  <a:srgbClr val="9CDCFE"/>
                </a:solidFill>
                <a:latin typeface="Menlo" panose="020B0609030804020204" pitchFamily="49" charset="0"/>
              </a:rPr>
              <a:t>toWhom</a:t>
            </a:r>
            <a:r>
              <a:rPr lang="de-DE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de-DE" dirty="0">
                <a:solidFill>
                  <a:srgbClr val="CE9178"/>
                </a:solidFill>
                <a:latin typeface="Menlo" panose="020B0609030804020204" pitchFamily="49" charset="0"/>
              </a:rPr>
              <a:t>`</a:t>
            </a:r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</a:p>
          <a:p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})</a:t>
            </a:r>
          </a:p>
          <a:p>
            <a:b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de-DE" dirty="0" err="1">
                <a:solidFill>
                  <a:srgbClr val="9CDCFE"/>
                </a:solidFill>
                <a:latin typeface="Menlo" panose="020B0609030804020204" pitchFamily="49" charset="0"/>
              </a:rPr>
              <a:t>ReactDOM</a:t>
            </a:r>
            <a:r>
              <a:rPr lang="de-DE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dirty="0" err="1">
                <a:solidFill>
                  <a:srgbClr val="DCDCAA"/>
                </a:solidFill>
                <a:latin typeface="Menlo" panose="020B0609030804020204" pitchFamily="49" charset="0"/>
              </a:rPr>
              <a:t>render</a:t>
            </a:r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de-DE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de-DE" dirty="0" err="1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de-DE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dirty="0" err="1">
                <a:solidFill>
                  <a:srgbClr val="DCDCAA"/>
                </a:solidFill>
                <a:latin typeface="Menlo" panose="020B0609030804020204" pitchFamily="49" charset="0"/>
              </a:rPr>
              <a:t>createElement</a:t>
            </a:r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dirty="0" err="1">
                <a:solidFill>
                  <a:srgbClr val="9CDCFE"/>
                </a:solidFill>
                <a:latin typeface="Menlo" panose="020B0609030804020204" pitchFamily="49" charset="0"/>
              </a:rPr>
              <a:t>MyApp</a:t>
            </a:r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, {</a:t>
            </a:r>
            <a:r>
              <a:rPr lang="de-DE" dirty="0" err="1">
                <a:solidFill>
                  <a:srgbClr val="9CDCFE"/>
                </a:solidFill>
                <a:latin typeface="Menlo" panose="020B0609030804020204" pitchFamily="49" charset="0"/>
              </a:rPr>
              <a:t>toWhom</a:t>
            </a:r>
            <a:r>
              <a:rPr lang="de-DE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dirty="0" err="1">
                <a:solidFill>
                  <a:srgbClr val="CE9178"/>
                </a:solidFill>
                <a:latin typeface="Menlo" panose="020B0609030804020204" pitchFamily="49" charset="0"/>
              </a:rPr>
              <a:t>NgNiederhein</a:t>
            </a:r>
            <a:r>
              <a:rPr lang="de-DE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}, </a:t>
            </a:r>
            <a:r>
              <a:rPr lang="de-DE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de-DE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de-DE" dirty="0" err="1">
                <a:solidFill>
                  <a:srgbClr val="9CDCFE"/>
                </a:solidFill>
                <a:latin typeface="Menlo" panose="020B0609030804020204" pitchFamily="49" charset="0"/>
              </a:rPr>
              <a:t>document</a:t>
            </a:r>
            <a:r>
              <a:rPr lang="de-DE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de-DE" dirty="0" err="1">
                <a:solidFill>
                  <a:srgbClr val="DCDCAA"/>
                </a:solidFill>
                <a:latin typeface="Menlo" panose="020B0609030804020204" pitchFamily="49" charset="0"/>
              </a:rPr>
              <a:t>getElementById</a:t>
            </a:r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de-DE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dirty="0" err="1">
                <a:solidFill>
                  <a:srgbClr val="CE9178"/>
                </a:solidFill>
                <a:latin typeface="Menlo" panose="020B0609030804020204" pitchFamily="49" charset="0"/>
              </a:rPr>
              <a:t>root</a:t>
            </a:r>
            <a:r>
              <a:rPr lang="de-DE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de-DE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88ED91D-8CAE-7940-A80C-85F6089F205A}"/>
              </a:ext>
            </a:extLst>
          </p:cNvPr>
          <p:cNvSpPr txBox="1"/>
          <p:nvPr/>
        </p:nvSpPr>
        <p:spPr>
          <a:xfrm>
            <a:off x="927681" y="4807179"/>
            <a:ext cx="10426119" cy="160043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html</a:t>
            </a:r>
            <a:r>
              <a:rPr lang="de-DE" sz="1400" dirty="0">
                <a:solidFill>
                  <a:srgbClr val="808080"/>
                </a:solidFill>
                <a:latin typeface="Menlo" panose="020B0609030804020204" pitchFamily="49" charset="0"/>
              </a:rPr>
              <a:t>&gt;&lt;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head</a:t>
            </a:r>
            <a:r>
              <a:rPr lang="de-DE" sz="1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808080"/>
                </a:solidFill>
                <a:latin typeface="Menlo" panose="020B0609030804020204" pitchFamily="49" charset="0"/>
              </a:rPr>
              <a:t>  &lt;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script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src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"https://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unpkg.com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/react@15/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dist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react.js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>
                <a:solidFill>
                  <a:srgbClr val="808080"/>
                </a:solidFill>
                <a:latin typeface="Menlo" panose="020B0609030804020204" pitchFamily="49" charset="0"/>
              </a:rPr>
              <a:t>&gt;&lt;/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script</a:t>
            </a:r>
            <a:r>
              <a:rPr lang="de-DE" sz="1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808080"/>
                </a:solidFill>
                <a:latin typeface="Menlo" panose="020B0609030804020204" pitchFamily="49" charset="0"/>
              </a:rPr>
              <a:t>  &lt;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script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src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"https://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unpkg.com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/react-dom@15/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dist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react-dom.js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>
                <a:solidFill>
                  <a:srgbClr val="808080"/>
                </a:solidFill>
                <a:latin typeface="Menlo" panose="020B0609030804020204" pitchFamily="49" charset="0"/>
              </a:rPr>
              <a:t>&gt;&lt;/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script</a:t>
            </a:r>
            <a:r>
              <a:rPr lang="de-DE" sz="1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br>
              <a:rPr lang="de-DE" sz="1400" dirty="0">
                <a:solidFill>
                  <a:srgbClr val="808080"/>
                </a:solidFill>
                <a:latin typeface="Menlo" panose="020B0609030804020204" pitchFamily="49" charset="0"/>
              </a:rPr>
            </a:br>
            <a:r>
              <a:rPr lang="de-DE" sz="1400" dirty="0">
                <a:solidFill>
                  <a:srgbClr val="808080"/>
                </a:solidFill>
                <a:latin typeface="Menlo" panose="020B0609030804020204" pitchFamily="49" charset="0"/>
              </a:rPr>
              <a:t>  &lt;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script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src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“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Myapp.js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>
                <a:solidFill>
                  <a:srgbClr val="808080"/>
                </a:solidFill>
                <a:latin typeface="Menlo" panose="020B0609030804020204" pitchFamily="49" charset="0"/>
              </a:rPr>
              <a:t>&gt;&lt;/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script</a:t>
            </a:r>
            <a:r>
              <a:rPr lang="de-DE" sz="1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head</a:t>
            </a:r>
            <a:r>
              <a:rPr lang="de-DE" sz="1400" dirty="0">
                <a:solidFill>
                  <a:srgbClr val="808080"/>
                </a:solidFill>
                <a:latin typeface="Menlo" panose="020B0609030804020204" pitchFamily="49" charset="0"/>
              </a:rPr>
              <a:t>&gt;&lt;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body</a:t>
            </a:r>
            <a:r>
              <a:rPr lang="de-DE" sz="1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808080"/>
                </a:solidFill>
                <a:latin typeface="Menlo" panose="020B0609030804020204" pitchFamily="49" charset="0"/>
              </a:rPr>
              <a:t>  &lt;</a:t>
            </a:r>
            <a:r>
              <a:rPr lang="de-DE" sz="1400" dirty="0">
                <a:solidFill>
                  <a:srgbClr val="569CD6"/>
                </a:solidFill>
                <a:latin typeface="Menlo" panose="020B0609030804020204" pitchFamily="49" charset="0"/>
              </a:rPr>
              <a:t>div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id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root</a:t>
            </a:r>
            <a:r>
              <a:rPr lang="de-DE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de-DE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de-DE" sz="14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de-DE" sz="1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body</a:t>
            </a:r>
            <a:r>
              <a:rPr lang="de-DE" sz="1400" dirty="0">
                <a:solidFill>
                  <a:srgbClr val="808080"/>
                </a:solidFill>
                <a:latin typeface="Menlo" panose="020B0609030804020204" pitchFamily="49" charset="0"/>
              </a:rPr>
              <a:t>&gt;&lt;/</a:t>
            </a:r>
            <a:r>
              <a:rPr lang="de-DE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html</a:t>
            </a:r>
            <a:r>
              <a:rPr lang="de-DE" sz="1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de-DE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8777C0D-6D94-4B4D-AA9E-2B0D34A70038}"/>
              </a:ext>
            </a:extLst>
          </p:cNvPr>
          <p:cNvSpPr txBox="1"/>
          <p:nvPr/>
        </p:nvSpPr>
        <p:spPr>
          <a:xfrm>
            <a:off x="838200" y="4455670"/>
            <a:ext cx="441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Somewhere</a:t>
            </a:r>
            <a:r>
              <a:rPr lang="de-DE" dirty="0"/>
              <a:t> in an </a:t>
            </a:r>
            <a:r>
              <a:rPr lang="de-DE" dirty="0" err="1"/>
              <a:t>index.html</a:t>
            </a:r>
            <a:r>
              <a:rPr lang="de-DE" dirty="0"/>
              <a:t> not so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away</a:t>
            </a:r>
            <a:r>
              <a:rPr lang="de-DE" dirty="0"/>
              <a:t>: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24B1FBD-E5C7-744D-B7C2-9A08FBDA7054}"/>
              </a:ext>
            </a:extLst>
          </p:cNvPr>
          <p:cNvSpPr txBox="1"/>
          <p:nvPr/>
        </p:nvSpPr>
        <p:spPr>
          <a:xfrm>
            <a:off x="838200" y="1146543"/>
            <a:ext cx="103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Myapp.js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305E9D17-2731-E141-8C15-1543010AE4F6}"/>
              </a:ext>
            </a:extLst>
          </p:cNvPr>
          <p:cNvSpPr/>
          <p:nvPr/>
        </p:nvSpPr>
        <p:spPr>
          <a:xfrm>
            <a:off x="2510177" y="2061352"/>
            <a:ext cx="7129463" cy="34147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68300" dist="38100" dir="2700000" sx="103000" sy="103000" algn="tl" rotWithShape="0">
              <a:schemeClr val="bg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184B24E-90E0-E146-B515-A8467B9118F5}"/>
              </a:ext>
            </a:extLst>
          </p:cNvPr>
          <p:cNvSpPr txBox="1"/>
          <p:nvPr/>
        </p:nvSpPr>
        <p:spPr>
          <a:xfrm>
            <a:off x="2684588" y="2190824"/>
            <a:ext cx="1997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rgbClr val="C00000"/>
                </a:solidFill>
                <a:latin typeface="Arial Rounded MT Bold" panose="020F0704030504030204" pitchFamily="34" charset="77"/>
              </a:rPr>
              <a:t>WAIT!!!!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B060934-D546-DB4A-B1BF-119872866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740" y="3059448"/>
            <a:ext cx="3175000" cy="21844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F975796-1A4E-D74F-83E2-12ADBB554635}"/>
              </a:ext>
            </a:extLst>
          </p:cNvPr>
          <p:cNvSpPr txBox="1"/>
          <p:nvPr/>
        </p:nvSpPr>
        <p:spPr>
          <a:xfrm>
            <a:off x="2684588" y="3003998"/>
            <a:ext cx="31322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/>
              <a:t>It</a:t>
            </a:r>
            <a:r>
              <a:rPr lang="de-DE" sz="2800" dirty="0"/>
              <a:t> </a:t>
            </a:r>
            <a:r>
              <a:rPr lang="de-DE" sz="2800" dirty="0" err="1"/>
              <a:t>looks</a:t>
            </a:r>
            <a:r>
              <a:rPr lang="de-DE" sz="2800" dirty="0"/>
              <a:t> so different in all </a:t>
            </a:r>
            <a:r>
              <a:rPr lang="de-DE" sz="2800" dirty="0" err="1"/>
              <a:t>those</a:t>
            </a:r>
            <a:r>
              <a:rPr lang="de-DE" sz="2800" dirty="0"/>
              <a:t> </a:t>
            </a:r>
            <a:r>
              <a:rPr lang="de-DE" sz="2800" dirty="0" err="1"/>
              <a:t>tutorials</a:t>
            </a:r>
            <a:r>
              <a:rPr lang="de-DE" sz="2800" dirty="0"/>
              <a:t> online!</a:t>
            </a:r>
          </a:p>
        </p:txBody>
      </p:sp>
    </p:spTree>
    <p:extLst>
      <p:ext uri="{BB962C8B-B14F-4D97-AF65-F5344CB8AC3E}">
        <p14:creationId xmlns:p14="http://schemas.microsoft.com/office/powerpoint/2010/main" val="2440789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48901-7C44-6C4C-A001-B9C762C3FB32}" type="datetime1">
              <a:rPr lang="de-DE" smtClean="0"/>
              <a:t>19.07.18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adesso AG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14</a:t>
            </a:fld>
            <a:endParaRPr lang="de-DE"/>
          </a:p>
        </p:txBody>
      </p:sp>
      <p:pic>
        <p:nvPicPr>
          <p:cNvPr id="31" name="Bildplatzhalter 9">
            <a:extLst>
              <a:ext uri="{FF2B5EF4-FFF2-40B4-BE49-F238E27FC236}">
                <a16:creationId xmlns:a16="http://schemas.microsoft.com/office/drawing/2014/main" id="{780F4F07-F33A-7B41-92D5-009D9EE39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" b="949"/>
          <a:stretch>
            <a:fillRect/>
          </a:stretch>
        </p:blipFill>
        <p:spPr>
          <a:xfrm>
            <a:off x="11332709" y="419089"/>
            <a:ext cx="571397" cy="761979"/>
          </a:xfrm>
          <a:prstGeom prst="rect">
            <a:avLst/>
          </a:prstGeom>
        </p:spPr>
      </p:pic>
      <p:sp>
        <p:nvSpPr>
          <p:cNvPr id="38" name="Titel 1">
            <a:extLst>
              <a:ext uri="{FF2B5EF4-FFF2-40B4-BE49-F238E27FC236}">
                <a16:creationId xmlns:a16="http://schemas.microsoft.com/office/drawing/2014/main" id="{725F71E0-1A54-2741-8A96-8B6F6FFD28E6}"/>
              </a:ext>
            </a:extLst>
          </p:cNvPr>
          <p:cNvSpPr txBox="1">
            <a:spLocks/>
          </p:cNvSpPr>
          <p:nvPr/>
        </p:nvSpPr>
        <p:spPr>
          <a:xfrm>
            <a:off x="838200" y="3768708"/>
            <a:ext cx="10515600" cy="1158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9341D20B-775D-124F-BBD7-B7DA7E6C5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585DF89-CDC9-DE44-801D-641967B54DE6}"/>
              </a:ext>
            </a:extLst>
          </p:cNvPr>
          <p:cNvSpPr/>
          <p:nvPr/>
        </p:nvSpPr>
        <p:spPr>
          <a:xfrm>
            <a:off x="838200" y="304631"/>
            <a:ext cx="1890714" cy="1405930"/>
          </a:xfrm>
          <a:prstGeom prst="rect">
            <a:avLst/>
          </a:prstGeom>
        </p:spPr>
        <p:txBody>
          <a:bodyPr wrap="square" anchor="ctr" anchorCtr="1">
            <a:normAutofit lnSpcReduction="10000"/>
          </a:bodyPr>
          <a:lstStyle/>
          <a:p>
            <a:r>
              <a:rPr lang="de-DE" sz="8800" dirty="0"/>
              <a:t>JSX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3C4EBCD0-D2BC-FF4C-A375-29818AB7450E}"/>
              </a:ext>
            </a:extLst>
          </p:cNvPr>
          <p:cNvGrpSpPr/>
          <p:nvPr/>
        </p:nvGrpSpPr>
        <p:grpSpPr>
          <a:xfrm>
            <a:off x="838200" y="1751181"/>
            <a:ext cx="10515600" cy="3771017"/>
            <a:chOff x="838200" y="1751181"/>
            <a:chExt cx="10515600" cy="3771017"/>
          </a:xfrm>
        </p:grpSpPr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607EF74-6C7C-9340-BA2A-EE47657B0C59}"/>
                </a:ext>
              </a:extLst>
            </p:cNvPr>
            <p:cNvSpPr txBox="1"/>
            <p:nvPr/>
          </p:nvSpPr>
          <p:spPr>
            <a:xfrm>
              <a:off x="927681" y="2105878"/>
              <a:ext cx="10426119" cy="341632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C586C0"/>
                  </a:solidFill>
                  <a:latin typeface="Menlo" panose="020B0609030804020204" pitchFamily="49" charset="0"/>
                </a:rPr>
                <a:t>Import</a:t>
              </a:r>
              <a:r>
                <a:rPr lang="de-DE" dirty="0">
                  <a:solidFill>
                    <a:srgbClr val="D4D4D4"/>
                  </a:solidFill>
                  <a:latin typeface="Menlo" panose="020B0609030804020204" pitchFamily="49" charset="0"/>
                </a:rPr>
                <a:t> </a:t>
              </a:r>
              <a:r>
                <a:rPr lang="de-DE" dirty="0" err="1">
                  <a:solidFill>
                    <a:srgbClr val="9CDCFE"/>
                  </a:solidFill>
                  <a:latin typeface="Menlo" panose="020B0609030804020204" pitchFamily="49" charset="0"/>
                </a:rPr>
                <a:t>React</a:t>
              </a:r>
              <a:r>
                <a:rPr lang="de-DE" dirty="0">
                  <a:solidFill>
                    <a:srgbClr val="D4D4D4"/>
                  </a:solidFill>
                  <a:latin typeface="Menlo" panose="020B0609030804020204" pitchFamily="49" charset="0"/>
                </a:rPr>
                <a:t>, { </a:t>
              </a:r>
              <a:r>
                <a:rPr lang="de-DE" dirty="0" err="1">
                  <a:solidFill>
                    <a:srgbClr val="9CDCFE"/>
                  </a:solidFill>
                  <a:latin typeface="Menlo" panose="020B0609030804020204" pitchFamily="49" charset="0"/>
                </a:rPr>
                <a:t>Component</a:t>
              </a:r>
              <a:r>
                <a:rPr lang="de-DE" dirty="0">
                  <a:solidFill>
                    <a:srgbClr val="D4D4D4"/>
                  </a:solidFill>
                  <a:latin typeface="Menlo" panose="020B0609030804020204" pitchFamily="49" charset="0"/>
                </a:rPr>
                <a:t> } </a:t>
              </a:r>
              <a:r>
                <a:rPr lang="de-DE" dirty="0" err="1">
                  <a:solidFill>
                    <a:srgbClr val="C586C0"/>
                  </a:solidFill>
                  <a:latin typeface="Menlo" panose="020B0609030804020204" pitchFamily="49" charset="0"/>
                </a:rPr>
                <a:t>from</a:t>
              </a:r>
              <a:r>
                <a:rPr lang="de-DE" dirty="0">
                  <a:solidFill>
                    <a:srgbClr val="D4D4D4"/>
                  </a:solidFill>
                  <a:latin typeface="Menlo" panose="020B0609030804020204" pitchFamily="49" charset="0"/>
                </a:rPr>
                <a:t> </a:t>
              </a:r>
              <a:r>
                <a:rPr lang="de-DE" dirty="0">
                  <a:solidFill>
                    <a:srgbClr val="CE9178"/>
                  </a:solidFill>
                  <a:latin typeface="Menlo" panose="020B0609030804020204" pitchFamily="49" charset="0"/>
                </a:rPr>
                <a:t>"</a:t>
              </a:r>
              <a:r>
                <a:rPr lang="de-DE" dirty="0" err="1">
                  <a:solidFill>
                    <a:srgbClr val="CE9178"/>
                  </a:solidFill>
                  <a:latin typeface="Menlo" panose="020B0609030804020204" pitchFamily="49" charset="0"/>
                </a:rPr>
                <a:t>react</a:t>
              </a:r>
              <a:r>
                <a:rPr lang="de-DE" dirty="0">
                  <a:solidFill>
                    <a:srgbClr val="CE9178"/>
                  </a:solidFill>
                  <a:latin typeface="Menlo" panose="020B0609030804020204" pitchFamily="49" charset="0"/>
                </a:rPr>
                <a:t>"</a:t>
              </a:r>
              <a:r>
                <a:rPr lang="de-DE" dirty="0">
                  <a:solidFill>
                    <a:srgbClr val="D4D4D4"/>
                  </a:solidFill>
                  <a:latin typeface="Menlo" panose="020B0609030804020204" pitchFamily="49" charset="0"/>
                </a:rPr>
                <a:t>;</a:t>
              </a:r>
            </a:p>
            <a:p>
              <a:br>
                <a:rPr lang="de-DE" dirty="0">
                  <a:solidFill>
                    <a:srgbClr val="D4D4D4"/>
                  </a:solidFill>
                  <a:latin typeface="Menlo" panose="020B0609030804020204" pitchFamily="49" charset="0"/>
                </a:rPr>
              </a:br>
              <a:r>
                <a:rPr lang="de-DE" dirty="0" err="1">
                  <a:solidFill>
                    <a:srgbClr val="569CD6"/>
                  </a:solidFill>
                  <a:latin typeface="Menlo" panose="020B0609030804020204" pitchFamily="49" charset="0"/>
                </a:rPr>
                <a:t>class</a:t>
              </a:r>
              <a:r>
                <a:rPr lang="de-DE" dirty="0">
                  <a:solidFill>
                    <a:srgbClr val="D4D4D4"/>
                  </a:solidFill>
                  <a:latin typeface="Menlo" panose="020B0609030804020204" pitchFamily="49" charset="0"/>
                </a:rPr>
                <a:t> </a:t>
              </a:r>
              <a:r>
                <a:rPr lang="de-DE" dirty="0" err="1">
                  <a:solidFill>
                    <a:srgbClr val="4EC9B0"/>
                  </a:solidFill>
                  <a:latin typeface="Menlo" panose="020B0609030804020204" pitchFamily="49" charset="0"/>
                </a:rPr>
                <a:t>MyApp</a:t>
              </a:r>
              <a:r>
                <a:rPr lang="de-DE" dirty="0">
                  <a:solidFill>
                    <a:srgbClr val="D4D4D4"/>
                  </a:solidFill>
                  <a:latin typeface="Menlo" panose="020B0609030804020204" pitchFamily="49" charset="0"/>
                </a:rPr>
                <a:t> </a:t>
              </a:r>
              <a:r>
                <a:rPr lang="de-DE" dirty="0" err="1">
                  <a:solidFill>
                    <a:srgbClr val="569CD6"/>
                  </a:solidFill>
                  <a:latin typeface="Menlo" panose="020B0609030804020204" pitchFamily="49" charset="0"/>
                </a:rPr>
                <a:t>extends</a:t>
              </a:r>
              <a:r>
                <a:rPr lang="de-DE" dirty="0">
                  <a:solidFill>
                    <a:srgbClr val="D4D4D4"/>
                  </a:solidFill>
                  <a:latin typeface="Menlo" panose="020B0609030804020204" pitchFamily="49" charset="0"/>
                </a:rPr>
                <a:t> </a:t>
              </a:r>
              <a:r>
                <a:rPr lang="de-DE" dirty="0" err="1">
                  <a:solidFill>
                    <a:srgbClr val="4EC9B0"/>
                  </a:solidFill>
                  <a:latin typeface="Menlo" panose="020B0609030804020204" pitchFamily="49" charset="0"/>
                </a:rPr>
                <a:t>Component</a:t>
              </a:r>
              <a:r>
                <a:rPr lang="de-DE" dirty="0">
                  <a:solidFill>
                    <a:srgbClr val="D4D4D4"/>
                  </a:solidFill>
                  <a:latin typeface="Menlo" panose="020B0609030804020204" pitchFamily="49" charset="0"/>
                </a:rPr>
                <a:t> { </a:t>
              </a:r>
            </a:p>
            <a:p>
              <a:r>
                <a:rPr lang="de-DE" dirty="0">
                  <a:solidFill>
                    <a:srgbClr val="DCDCAA"/>
                  </a:solidFill>
                  <a:latin typeface="Menlo" panose="020B0609030804020204" pitchFamily="49" charset="0"/>
                </a:rPr>
                <a:t>  </a:t>
              </a:r>
              <a:r>
                <a:rPr lang="de-DE" dirty="0" err="1">
                  <a:solidFill>
                    <a:srgbClr val="DCDCAA"/>
                  </a:solidFill>
                  <a:latin typeface="Menlo" panose="020B0609030804020204" pitchFamily="49" charset="0"/>
                </a:rPr>
                <a:t>render</a:t>
              </a:r>
              <a:r>
                <a:rPr lang="de-DE" dirty="0">
                  <a:solidFill>
                    <a:srgbClr val="D4D4D4"/>
                  </a:solidFill>
                  <a:latin typeface="Menlo" panose="020B0609030804020204" pitchFamily="49" charset="0"/>
                </a:rPr>
                <a:t>() {</a:t>
              </a:r>
            </a:p>
            <a:p>
              <a:r>
                <a:rPr lang="de-DE" dirty="0">
                  <a:solidFill>
                    <a:srgbClr val="C586C0"/>
                  </a:solidFill>
                  <a:latin typeface="Menlo" panose="020B0609030804020204" pitchFamily="49" charset="0"/>
                </a:rPr>
                <a:t>    </a:t>
              </a:r>
              <a:r>
                <a:rPr lang="de-DE" dirty="0" err="1">
                  <a:solidFill>
                    <a:srgbClr val="C586C0"/>
                  </a:solidFill>
                  <a:latin typeface="Menlo" panose="020B0609030804020204" pitchFamily="49" charset="0"/>
                </a:rPr>
                <a:t>return</a:t>
              </a:r>
              <a:r>
                <a:rPr lang="de-DE" dirty="0">
                  <a:solidFill>
                    <a:srgbClr val="D4D4D4"/>
                  </a:solidFill>
                  <a:latin typeface="Menlo" panose="020B0609030804020204" pitchFamily="49" charset="0"/>
                </a:rPr>
                <a:t> (</a:t>
              </a:r>
              <a:r>
                <a:rPr lang="de-DE" dirty="0">
                  <a:solidFill>
                    <a:srgbClr val="808080"/>
                  </a:solidFill>
                  <a:latin typeface="Menlo" panose="020B0609030804020204" pitchFamily="49" charset="0"/>
                </a:rPr>
                <a:t>&lt;</a:t>
              </a:r>
              <a:r>
                <a:rPr lang="de-DE" dirty="0">
                  <a:solidFill>
                    <a:srgbClr val="569CD6"/>
                  </a:solidFill>
                  <a:latin typeface="Menlo" panose="020B0609030804020204" pitchFamily="49" charset="0"/>
                </a:rPr>
                <a:t>h1</a:t>
              </a:r>
              <a:r>
                <a:rPr lang="de-DE" dirty="0">
                  <a:solidFill>
                    <a:srgbClr val="808080"/>
                  </a:solidFill>
                  <a:latin typeface="Menlo" panose="020B0609030804020204" pitchFamily="49" charset="0"/>
                </a:rPr>
                <a:t>&gt;</a:t>
              </a:r>
              <a:r>
                <a:rPr lang="de-DE" dirty="0" err="1">
                  <a:solidFill>
                    <a:srgbClr val="D4D4D4"/>
                  </a:solidFill>
                  <a:latin typeface="Menlo" panose="020B0609030804020204" pitchFamily="49" charset="0"/>
                </a:rPr>
                <a:t>Hello</a:t>
              </a:r>
              <a:r>
                <a:rPr lang="de-DE" dirty="0">
                  <a:solidFill>
                    <a:srgbClr val="D4D4D4"/>
                  </a:solidFill>
                  <a:latin typeface="Menlo" panose="020B0609030804020204" pitchFamily="49" charset="0"/>
                </a:rPr>
                <a:t> </a:t>
              </a:r>
              <a:r>
                <a:rPr lang="de-DE" dirty="0">
                  <a:solidFill>
                    <a:srgbClr val="569CD6"/>
                  </a:solidFill>
                  <a:latin typeface="Menlo" panose="020B0609030804020204" pitchFamily="49" charset="0"/>
                </a:rPr>
                <a:t>{</a:t>
              </a:r>
              <a:r>
                <a:rPr lang="de-DE" dirty="0" err="1">
                  <a:solidFill>
                    <a:srgbClr val="569CD6"/>
                  </a:solidFill>
                  <a:latin typeface="Menlo" panose="020B0609030804020204" pitchFamily="49" charset="0"/>
                </a:rPr>
                <a:t>this</a:t>
              </a:r>
              <a:r>
                <a:rPr lang="de-DE" dirty="0" err="1">
                  <a:solidFill>
                    <a:srgbClr val="D4D4D4"/>
                  </a:solidFill>
                  <a:latin typeface="Menlo" panose="020B0609030804020204" pitchFamily="49" charset="0"/>
                </a:rPr>
                <a:t>.</a:t>
              </a:r>
              <a:r>
                <a:rPr lang="de-DE" dirty="0" err="1">
                  <a:solidFill>
                    <a:srgbClr val="9CDCFE"/>
                  </a:solidFill>
                  <a:latin typeface="Menlo" panose="020B0609030804020204" pitchFamily="49" charset="0"/>
                </a:rPr>
                <a:t>props</a:t>
              </a:r>
              <a:r>
                <a:rPr lang="de-DE" dirty="0" err="1">
                  <a:solidFill>
                    <a:srgbClr val="D4D4D4"/>
                  </a:solidFill>
                  <a:latin typeface="Menlo" panose="020B0609030804020204" pitchFamily="49" charset="0"/>
                </a:rPr>
                <a:t>.</a:t>
              </a:r>
              <a:r>
                <a:rPr lang="de-DE" dirty="0" err="1">
                  <a:solidFill>
                    <a:srgbClr val="9CDCFE"/>
                  </a:solidFill>
                  <a:latin typeface="Menlo" panose="020B0609030804020204" pitchFamily="49" charset="0"/>
                </a:rPr>
                <a:t>toWhom</a:t>
              </a:r>
              <a:r>
                <a:rPr lang="de-DE" dirty="0">
                  <a:solidFill>
                    <a:srgbClr val="569CD6"/>
                  </a:solidFill>
                  <a:latin typeface="Menlo" panose="020B0609030804020204" pitchFamily="49" charset="0"/>
                </a:rPr>
                <a:t>}</a:t>
              </a:r>
              <a:r>
                <a:rPr lang="de-DE" dirty="0">
                  <a:solidFill>
                    <a:srgbClr val="808080"/>
                  </a:solidFill>
                  <a:latin typeface="Menlo" panose="020B0609030804020204" pitchFamily="49" charset="0"/>
                </a:rPr>
                <a:t>&lt;/</a:t>
              </a:r>
              <a:r>
                <a:rPr lang="de-DE" dirty="0">
                  <a:solidFill>
                    <a:srgbClr val="569CD6"/>
                  </a:solidFill>
                  <a:latin typeface="Menlo" panose="020B0609030804020204" pitchFamily="49" charset="0"/>
                </a:rPr>
                <a:t>h1</a:t>
              </a:r>
              <a:r>
                <a:rPr lang="de-DE" dirty="0">
                  <a:solidFill>
                    <a:srgbClr val="808080"/>
                  </a:solidFill>
                  <a:latin typeface="Menlo" panose="020B0609030804020204" pitchFamily="49" charset="0"/>
                </a:rPr>
                <a:t>&gt;)</a:t>
              </a:r>
              <a:r>
                <a:rPr lang="de-DE" dirty="0">
                  <a:solidFill>
                    <a:srgbClr val="D4D4D4"/>
                  </a:solidFill>
                  <a:latin typeface="Menlo" panose="020B0609030804020204" pitchFamily="49" charset="0"/>
                </a:rPr>
                <a:t>;</a:t>
              </a:r>
            </a:p>
            <a:p>
              <a:r>
                <a:rPr lang="de-DE" dirty="0">
                  <a:solidFill>
                    <a:srgbClr val="D4D4D4"/>
                  </a:solidFill>
                  <a:latin typeface="Menlo" panose="020B0609030804020204" pitchFamily="49" charset="0"/>
                </a:rPr>
                <a:t>  }</a:t>
              </a:r>
            </a:p>
            <a:p>
              <a:r>
                <a:rPr lang="de-DE" dirty="0">
                  <a:solidFill>
                    <a:srgbClr val="D4D4D4"/>
                  </a:solidFill>
                  <a:latin typeface="Menlo" panose="020B0609030804020204" pitchFamily="49" charset="0"/>
                </a:rPr>
                <a:t>}</a:t>
              </a:r>
            </a:p>
            <a:p>
              <a:br>
                <a:rPr lang="de-DE" dirty="0">
                  <a:solidFill>
                    <a:srgbClr val="D4D4D4"/>
                  </a:solidFill>
                  <a:latin typeface="Menlo" panose="020B0609030804020204" pitchFamily="49" charset="0"/>
                </a:rPr>
              </a:br>
              <a:r>
                <a:rPr lang="de-DE" dirty="0" err="1">
                  <a:solidFill>
                    <a:srgbClr val="9CDCFE"/>
                  </a:solidFill>
                  <a:latin typeface="Menlo" panose="020B0609030804020204" pitchFamily="49" charset="0"/>
                </a:rPr>
                <a:t>ReactDOM</a:t>
              </a:r>
              <a:r>
                <a:rPr lang="de-DE" dirty="0" err="1">
                  <a:solidFill>
                    <a:srgbClr val="D4D4D4"/>
                  </a:solidFill>
                  <a:latin typeface="Menlo" panose="020B0609030804020204" pitchFamily="49" charset="0"/>
                </a:rPr>
                <a:t>.</a:t>
              </a:r>
              <a:r>
                <a:rPr lang="de-DE" dirty="0" err="1">
                  <a:solidFill>
                    <a:srgbClr val="DCDCAA"/>
                  </a:solidFill>
                  <a:latin typeface="Menlo" panose="020B0609030804020204" pitchFamily="49" charset="0"/>
                </a:rPr>
                <a:t>render</a:t>
              </a:r>
              <a:r>
                <a:rPr lang="de-DE" dirty="0">
                  <a:solidFill>
                    <a:srgbClr val="D4D4D4"/>
                  </a:solidFill>
                  <a:latin typeface="Menlo" panose="020B0609030804020204" pitchFamily="49" charset="0"/>
                </a:rPr>
                <a:t>(</a:t>
              </a:r>
              <a:r>
                <a:rPr lang="de-DE" dirty="0">
                  <a:solidFill>
                    <a:srgbClr val="808080"/>
                  </a:solidFill>
                  <a:latin typeface="Menlo" panose="020B0609030804020204" pitchFamily="49" charset="0"/>
                </a:rPr>
                <a:t>&lt;</a:t>
              </a:r>
              <a:r>
                <a:rPr lang="de-DE" dirty="0" err="1">
                  <a:solidFill>
                    <a:srgbClr val="4EC9B0"/>
                  </a:solidFill>
                  <a:latin typeface="Menlo" panose="020B0609030804020204" pitchFamily="49" charset="0"/>
                </a:rPr>
                <a:t>MyApp</a:t>
              </a:r>
              <a:r>
                <a:rPr lang="de-DE" dirty="0">
                  <a:solidFill>
                    <a:srgbClr val="D4D4D4"/>
                  </a:solidFill>
                  <a:latin typeface="Menlo" panose="020B0609030804020204" pitchFamily="49" charset="0"/>
                </a:rPr>
                <a:t> </a:t>
              </a:r>
              <a:r>
                <a:rPr lang="de-DE" dirty="0" err="1">
                  <a:solidFill>
                    <a:srgbClr val="9CDCFE"/>
                  </a:solidFill>
                  <a:latin typeface="Menlo" panose="020B0609030804020204" pitchFamily="49" charset="0"/>
                </a:rPr>
                <a:t>toWhom</a:t>
              </a:r>
              <a:r>
                <a:rPr lang="de-DE" dirty="0">
                  <a:solidFill>
                    <a:srgbClr val="D4D4D4"/>
                  </a:solidFill>
                  <a:latin typeface="Menlo" panose="020B0609030804020204" pitchFamily="49" charset="0"/>
                </a:rPr>
                <a:t>=</a:t>
              </a:r>
              <a:r>
                <a:rPr lang="de-DE" dirty="0">
                  <a:solidFill>
                    <a:srgbClr val="CE9178"/>
                  </a:solidFill>
                  <a:latin typeface="Menlo" panose="020B0609030804020204" pitchFamily="49" charset="0"/>
                </a:rPr>
                <a:t>"</a:t>
              </a:r>
              <a:r>
                <a:rPr lang="de-DE" dirty="0" err="1">
                  <a:solidFill>
                    <a:srgbClr val="CE9178"/>
                  </a:solidFill>
                  <a:latin typeface="Menlo" panose="020B0609030804020204" pitchFamily="49" charset="0"/>
                </a:rPr>
                <a:t>NgNiederhein</a:t>
              </a:r>
              <a:r>
                <a:rPr lang="de-DE" dirty="0">
                  <a:solidFill>
                    <a:srgbClr val="CE9178"/>
                  </a:solidFill>
                  <a:latin typeface="Menlo" panose="020B0609030804020204" pitchFamily="49" charset="0"/>
                </a:rPr>
                <a:t>"</a:t>
              </a:r>
              <a:r>
                <a:rPr lang="de-DE" dirty="0">
                  <a:solidFill>
                    <a:srgbClr val="D4D4D4"/>
                  </a:solidFill>
                  <a:latin typeface="Menlo" panose="020B0609030804020204" pitchFamily="49" charset="0"/>
                </a:rPr>
                <a:t> </a:t>
              </a:r>
              <a:r>
                <a:rPr lang="de-DE" dirty="0">
                  <a:solidFill>
                    <a:srgbClr val="808080"/>
                  </a:solidFill>
                  <a:latin typeface="Menlo" panose="020B0609030804020204" pitchFamily="49" charset="0"/>
                </a:rPr>
                <a:t>/&gt;</a:t>
              </a:r>
              <a:r>
                <a:rPr lang="de-DE" dirty="0">
                  <a:solidFill>
                    <a:srgbClr val="D4D4D4"/>
                  </a:solidFill>
                  <a:latin typeface="Menlo" panose="020B0609030804020204" pitchFamily="49" charset="0"/>
                </a:rPr>
                <a:t>, </a:t>
              </a:r>
              <a:r>
                <a:rPr lang="de-DE" dirty="0" err="1">
                  <a:solidFill>
                    <a:srgbClr val="9CDCFE"/>
                  </a:solidFill>
                  <a:latin typeface="Menlo" panose="020B0609030804020204" pitchFamily="49" charset="0"/>
                </a:rPr>
                <a:t>document</a:t>
              </a:r>
              <a:r>
                <a:rPr lang="de-DE" dirty="0" err="1">
                  <a:solidFill>
                    <a:srgbClr val="D4D4D4"/>
                  </a:solidFill>
                  <a:latin typeface="Menlo" panose="020B0609030804020204" pitchFamily="49" charset="0"/>
                </a:rPr>
                <a:t>.</a:t>
              </a:r>
              <a:r>
                <a:rPr lang="de-DE" dirty="0" err="1">
                  <a:solidFill>
                    <a:srgbClr val="DCDCAA"/>
                  </a:solidFill>
                  <a:latin typeface="Menlo" panose="020B0609030804020204" pitchFamily="49" charset="0"/>
                </a:rPr>
                <a:t>getElementById</a:t>
              </a:r>
              <a:r>
                <a:rPr lang="de-DE" dirty="0">
                  <a:solidFill>
                    <a:srgbClr val="D4D4D4"/>
                  </a:solidFill>
                  <a:latin typeface="Menlo" panose="020B0609030804020204" pitchFamily="49" charset="0"/>
                </a:rPr>
                <a:t>(</a:t>
              </a:r>
              <a:r>
                <a:rPr lang="de-DE" dirty="0">
                  <a:solidFill>
                    <a:srgbClr val="CE9178"/>
                  </a:solidFill>
                  <a:latin typeface="Menlo" panose="020B0609030804020204" pitchFamily="49" charset="0"/>
                </a:rPr>
                <a:t>'</a:t>
              </a:r>
              <a:r>
                <a:rPr lang="de-DE" dirty="0" err="1">
                  <a:solidFill>
                    <a:srgbClr val="CE9178"/>
                  </a:solidFill>
                  <a:latin typeface="Menlo" panose="020B0609030804020204" pitchFamily="49" charset="0"/>
                </a:rPr>
                <a:t>root</a:t>
              </a:r>
              <a:r>
                <a:rPr lang="de-DE" dirty="0">
                  <a:solidFill>
                    <a:srgbClr val="CE9178"/>
                  </a:solidFill>
                  <a:latin typeface="Menlo" panose="020B0609030804020204" pitchFamily="49" charset="0"/>
                </a:rPr>
                <a:t>'</a:t>
              </a:r>
              <a:r>
                <a:rPr lang="de-DE" dirty="0">
                  <a:solidFill>
                    <a:srgbClr val="D4D4D4"/>
                  </a:solidFill>
                  <a:latin typeface="Menlo" panose="020B0609030804020204" pitchFamily="49" charset="0"/>
                </a:rPr>
                <a:t>));</a:t>
              </a:r>
            </a:p>
            <a:p>
              <a:br>
                <a:rPr lang="de-DE" dirty="0">
                  <a:solidFill>
                    <a:srgbClr val="D4D4D4"/>
                  </a:solidFill>
                  <a:latin typeface="Menlo" panose="020B0609030804020204" pitchFamily="49" charset="0"/>
                </a:rPr>
              </a:br>
              <a:endParaRPr lang="de-DE" dirty="0">
                <a:solidFill>
                  <a:srgbClr val="D4D4D4"/>
                </a:solidFill>
                <a:latin typeface="Menlo" panose="020B0609030804020204" pitchFamily="49" charset="0"/>
              </a:endParaRP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97CC11A5-3978-9D41-81A6-0926233FB93B}"/>
                </a:ext>
              </a:extLst>
            </p:cNvPr>
            <p:cNvSpPr txBox="1"/>
            <p:nvPr/>
          </p:nvSpPr>
          <p:spPr>
            <a:xfrm>
              <a:off x="838200" y="1751181"/>
              <a:ext cx="1135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Myapp.jsx</a:t>
              </a:r>
              <a:endParaRPr lang="de-DE" dirty="0"/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A95FC96D-6330-7643-82F6-968B59E73A1F}"/>
              </a:ext>
            </a:extLst>
          </p:cNvPr>
          <p:cNvGrpSpPr/>
          <p:nvPr/>
        </p:nvGrpSpPr>
        <p:grpSpPr>
          <a:xfrm>
            <a:off x="8388448" y="2459968"/>
            <a:ext cx="3515658" cy="2111919"/>
            <a:chOff x="8388448" y="2459968"/>
            <a:chExt cx="3515658" cy="2111919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B04BD4C1-AE53-4343-B200-31CF8E51E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8448" y="2459968"/>
              <a:ext cx="3515658" cy="1757829"/>
            </a:xfrm>
            <a:prstGeom prst="rect">
              <a:avLst/>
            </a:prstGeom>
          </p:spPr>
        </p:pic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722A7C5C-A720-B04E-A1CA-A5EF4E371F8B}"/>
                </a:ext>
              </a:extLst>
            </p:cNvPr>
            <p:cNvSpPr txBox="1"/>
            <p:nvPr/>
          </p:nvSpPr>
          <p:spPr>
            <a:xfrm>
              <a:off x="8388448" y="4202555"/>
              <a:ext cx="351565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Isn‘t</a:t>
              </a:r>
              <a:r>
                <a:rPr lang="de-DE" dirty="0"/>
                <a:t> </a:t>
              </a:r>
              <a:r>
                <a:rPr lang="de-DE" dirty="0" err="1"/>
                <a:t>that</a:t>
              </a:r>
              <a:r>
                <a:rPr lang="de-DE" dirty="0"/>
                <a:t> like PHP in </a:t>
              </a:r>
              <a:r>
                <a:rPr lang="de-DE" dirty="0" err="1"/>
                <a:t>it‘s</a:t>
              </a:r>
              <a:r>
                <a:rPr lang="de-DE" dirty="0"/>
                <a:t> </a:t>
              </a:r>
              <a:r>
                <a:rPr lang="de-DE" dirty="0" err="1"/>
                <a:t>early</a:t>
              </a:r>
              <a:r>
                <a:rPr lang="de-DE" dirty="0"/>
                <a:t> </a:t>
              </a:r>
              <a:r>
                <a:rPr lang="de-DE" dirty="0" err="1"/>
                <a:t>days</a:t>
              </a:r>
              <a:r>
                <a:rPr lang="de-DE" dirty="0"/>
                <a:t>?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F71C459-6A1C-734B-9A5E-536259CEDA22}"/>
              </a:ext>
            </a:extLst>
          </p:cNvPr>
          <p:cNvGrpSpPr/>
          <p:nvPr/>
        </p:nvGrpSpPr>
        <p:grpSpPr>
          <a:xfrm>
            <a:off x="3694210" y="1447338"/>
            <a:ext cx="4459190" cy="4225426"/>
            <a:chOff x="3224784" y="1280910"/>
            <a:chExt cx="3724656" cy="3659399"/>
          </a:xfrm>
        </p:grpSpPr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1F91470F-193E-1D49-B9DB-81100BE30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24784" y="1280910"/>
              <a:ext cx="3724656" cy="2904345"/>
            </a:xfrm>
            <a:prstGeom prst="rect">
              <a:avLst/>
            </a:prstGeom>
          </p:spPr>
        </p:pic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78ED658-ED9B-044D-9D90-DF59B5E8C244}"/>
                </a:ext>
              </a:extLst>
            </p:cNvPr>
            <p:cNvSpPr txBox="1"/>
            <p:nvPr/>
          </p:nvSpPr>
          <p:spPr>
            <a:xfrm>
              <a:off x="3224784" y="4140666"/>
              <a:ext cx="3724655" cy="79964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de-DE" dirty="0"/>
                <a:t>Yes, </a:t>
              </a:r>
              <a:r>
                <a:rPr lang="de-DE" dirty="0" err="1"/>
                <a:t>kinda</a:t>
              </a:r>
              <a:r>
                <a:rPr lang="de-DE" dirty="0"/>
                <a:t>. Hey </a:t>
              </a:r>
              <a:r>
                <a:rPr lang="de-DE" dirty="0" err="1"/>
                <a:t>it‘s</a:t>
              </a:r>
              <a:r>
                <a:rPr lang="de-DE" dirty="0"/>
                <a:t> a </a:t>
              </a:r>
              <a:r>
                <a:rPr lang="de-DE" dirty="0" err="1"/>
                <a:t>view</a:t>
              </a:r>
              <a:r>
                <a:rPr lang="de-DE" dirty="0"/>
                <a:t>!</a:t>
              </a:r>
            </a:p>
            <a:p>
              <a:r>
                <a:rPr lang="de-DE" dirty="0" err="1"/>
                <a:t>And</a:t>
              </a:r>
              <a:r>
                <a:rPr lang="de-DE" dirty="0"/>
                <a:t> </a:t>
              </a:r>
              <a:r>
                <a:rPr lang="de-DE" dirty="0" err="1"/>
                <a:t>its</a:t>
              </a:r>
              <a:r>
                <a:rPr lang="de-DE" dirty="0"/>
                <a:t> </a:t>
              </a:r>
              <a:r>
                <a:rPr lang="de-DE" dirty="0" err="1"/>
                <a:t>rendering</a:t>
              </a:r>
              <a:r>
                <a:rPr lang="de-DE" dirty="0"/>
                <a:t> </a:t>
              </a:r>
              <a:r>
                <a:rPr lang="de-DE" dirty="0" err="1"/>
                <a:t>logic</a:t>
              </a:r>
              <a:r>
                <a:rPr lang="de-DE" dirty="0"/>
                <a:t>. </a:t>
              </a:r>
              <a:r>
                <a:rPr lang="de-DE" dirty="0" err="1"/>
                <a:t>Expressed</a:t>
              </a:r>
              <a:r>
                <a:rPr lang="de-DE" dirty="0"/>
                <a:t> in JS</a:t>
              </a:r>
            </a:p>
            <a:p>
              <a:r>
                <a:rPr lang="de-DE" dirty="0"/>
                <a:t>But </a:t>
              </a:r>
              <a:r>
                <a:rPr lang="de-DE" dirty="0" err="1"/>
                <a:t>it‘s</a:t>
              </a:r>
              <a:r>
                <a:rPr lang="de-DE" dirty="0"/>
                <a:t> not </a:t>
              </a:r>
              <a:r>
                <a:rPr lang="de-DE" dirty="0" err="1"/>
                <a:t>messy</a:t>
              </a:r>
              <a:r>
                <a:rPr lang="de-DE" dirty="0"/>
                <a:t>. I </a:t>
              </a:r>
              <a:r>
                <a:rPr lang="de-DE" dirty="0" err="1"/>
                <a:t>promise</a:t>
              </a:r>
              <a:r>
                <a:rPr lang="de-DE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865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repeatCount="3000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3.95833E-6 -7.40741E-7 L -3.95833E-6 -0.07222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17109" y="3430574"/>
            <a:ext cx="10515600" cy="1325563"/>
          </a:xfrm>
        </p:spPr>
        <p:txBody>
          <a:bodyPr/>
          <a:lstStyle/>
          <a:p>
            <a:pPr algn="ctr"/>
            <a:r>
              <a:rPr lang="de-DE" b="1" dirty="0" err="1"/>
              <a:t>Booooooring</a:t>
            </a:r>
            <a:r>
              <a:rPr lang="de-DE" b="1" dirty="0"/>
              <a:t>!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48901-7C44-6C4C-A001-B9C762C3FB32}" type="datetime1">
              <a:rPr lang="de-DE" smtClean="0"/>
              <a:t>19.07.18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adesso AG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15</a:t>
            </a:fld>
            <a:endParaRPr lang="de-DE"/>
          </a:p>
        </p:txBody>
      </p:sp>
      <p:pic>
        <p:nvPicPr>
          <p:cNvPr id="31" name="Bildplatzhalter 9">
            <a:extLst>
              <a:ext uri="{FF2B5EF4-FFF2-40B4-BE49-F238E27FC236}">
                <a16:creationId xmlns:a16="http://schemas.microsoft.com/office/drawing/2014/main" id="{780F4F07-F33A-7B41-92D5-009D9EE39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" b="949"/>
          <a:stretch>
            <a:fillRect/>
          </a:stretch>
        </p:blipFill>
        <p:spPr>
          <a:xfrm>
            <a:off x="11332709" y="419089"/>
            <a:ext cx="571397" cy="761979"/>
          </a:xfrm>
          <a:prstGeom prst="rect">
            <a:avLst/>
          </a:prstGeom>
        </p:spPr>
      </p:pic>
      <p:sp>
        <p:nvSpPr>
          <p:cNvPr id="37" name="Titel 1">
            <a:extLst>
              <a:ext uri="{FF2B5EF4-FFF2-40B4-BE49-F238E27FC236}">
                <a16:creationId xmlns:a16="http://schemas.microsoft.com/office/drawing/2014/main" id="{739BC228-0B5C-D74C-ABD4-8C348C4398E8}"/>
              </a:ext>
            </a:extLst>
          </p:cNvPr>
          <p:cNvSpPr txBox="1">
            <a:spLocks/>
          </p:cNvSpPr>
          <p:nvPr/>
        </p:nvSpPr>
        <p:spPr>
          <a:xfrm>
            <a:off x="859291" y="4106842"/>
            <a:ext cx="10515600" cy="1158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3600" dirty="0"/>
              <a:t>Show </a:t>
            </a:r>
            <a:r>
              <a:rPr lang="de-DE" sz="3600" dirty="0" err="1"/>
              <a:t>me</a:t>
            </a:r>
            <a:r>
              <a:rPr lang="de-DE" sz="3600" dirty="0"/>
              <a:t> </a:t>
            </a:r>
            <a:r>
              <a:rPr lang="de-DE" sz="3600" dirty="0" err="1"/>
              <a:t>some</a:t>
            </a:r>
            <a:r>
              <a:rPr lang="de-DE" sz="3600" dirty="0"/>
              <a:t> </a:t>
            </a:r>
            <a:r>
              <a:rPr lang="de-DE" sz="3600" dirty="0" err="1"/>
              <a:t>code</a:t>
            </a:r>
            <a:endParaRPr lang="de-DE" sz="3600" dirty="0"/>
          </a:p>
        </p:txBody>
      </p:sp>
      <p:sp>
        <p:nvSpPr>
          <p:cNvPr id="38" name="Titel 1">
            <a:extLst>
              <a:ext uri="{FF2B5EF4-FFF2-40B4-BE49-F238E27FC236}">
                <a16:creationId xmlns:a16="http://schemas.microsoft.com/office/drawing/2014/main" id="{725F71E0-1A54-2741-8A96-8B6F6FFD28E6}"/>
              </a:ext>
            </a:extLst>
          </p:cNvPr>
          <p:cNvSpPr txBox="1">
            <a:spLocks/>
          </p:cNvSpPr>
          <p:nvPr/>
        </p:nvSpPr>
        <p:spPr>
          <a:xfrm>
            <a:off x="838200" y="3768708"/>
            <a:ext cx="10515600" cy="1158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3FF5899-0338-134F-9F61-0C741FB02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600" y="953656"/>
            <a:ext cx="5892800" cy="250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34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491EA723-5257-5844-9F45-05DB407481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6BA48AE4-FB9B-7942-8415-352D53F146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tTobias</a:t>
            </a:r>
            <a:r>
              <a:rPr lang="de-DE" dirty="0"/>
              <a:t> Struckmeier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B2532264-DE91-B443-9D57-F17FA42AE9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9E44A97-1D17-1545-B831-C9F524338B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3000"/>
                    </a14:imgEffect>
                    <a14:imgEffect>
                      <a14:saturation sat="0"/>
                    </a14:imgEffect>
                    <a14:imgEffect>
                      <a14:brightnessContrast bright="7000" contrast="63000"/>
                    </a14:imgEffect>
                  </a14:imgLayer>
                </a14:imgProps>
              </a:ext>
            </a:extLst>
          </a:blip>
          <a:srcRect b="33666"/>
          <a:stretch/>
        </p:blipFill>
        <p:spPr>
          <a:xfrm>
            <a:off x="0" y="0"/>
            <a:ext cx="12193614" cy="68563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0" name="Regelmäßiges Fünfeck 19">
            <a:extLst>
              <a:ext uri="{FF2B5EF4-FFF2-40B4-BE49-F238E27FC236}">
                <a16:creationId xmlns:a16="http://schemas.microsoft.com/office/drawing/2014/main" id="{B31DB79B-385D-7E44-A38E-3BD9BF813240}"/>
              </a:ext>
            </a:extLst>
          </p:cNvPr>
          <p:cNvSpPr/>
          <p:nvPr/>
        </p:nvSpPr>
        <p:spPr>
          <a:xfrm>
            <a:off x="4796590" y="4334558"/>
            <a:ext cx="2534652" cy="2002074"/>
          </a:xfrm>
          <a:prstGeom prst="pentag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3" name="Bildplatzhalter 9">
            <a:extLst>
              <a:ext uri="{FF2B5EF4-FFF2-40B4-BE49-F238E27FC236}">
                <a16:creationId xmlns:a16="http://schemas.microsoft.com/office/drawing/2014/main" id="{1B220749-98E7-EC41-8813-2892C54C3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" b="949"/>
          <a:stretch>
            <a:fillRect/>
          </a:stretch>
        </p:blipFill>
        <p:spPr>
          <a:xfrm>
            <a:off x="5674722" y="4905682"/>
            <a:ext cx="1464015" cy="1952318"/>
          </a:xfrm>
          <a:prstGeom prst="rect">
            <a:avLst/>
          </a:prstGeom>
          <a:effectLst>
            <a:glow>
              <a:schemeClr val="bg1"/>
            </a:glow>
          </a:effectLst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0C4896EA-898C-0940-9892-E477EE4AFED7}"/>
              </a:ext>
            </a:extLst>
          </p:cNvPr>
          <p:cNvSpPr/>
          <p:nvPr/>
        </p:nvSpPr>
        <p:spPr>
          <a:xfrm>
            <a:off x="838049" y="782928"/>
            <a:ext cx="2736304" cy="648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de-DE" sz="16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Tobias Struckmeier</a:t>
            </a:r>
            <a:endParaRPr lang="de-DE" sz="16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D452E61-DB18-E345-81F8-35FEA7856185}"/>
              </a:ext>
            </a:extLst>
          </p:cNvPr>
          <p:cNvSpPr/>
          <p:nvPr/>
        </p:nvSpPr>
        <p:spPr>
          <a:xfrm>
            <a:off x="5866569" y="2095494"/>
            <a:ext cx="540160" cy="506678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100000">
                <a:srgbClr val="C0000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36CE07B-79E9-834F-AFDF-9C97878A38D7}"/>
              </a:ext>
            </a:extLst>
          </p:cNvPr>
          <p:cNvSpPr/>
          <p:nvPr/>
        </p:nvSpPr>
        <p:spPr>
          <a:xfrm>
            <a:off x="838049" y="1700761"/>
            <a:ext cx="2736304" cy="648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de-DE" sz="16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v.39</a:t>
            </a:r>
            <a:endParaRPr lang="de-DE" sz="16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925FCB3B-BBA6-2844-8D00-517EC2CED400}"/>
              </a:ext>
            </a:extLst>
          </p:cNvPr>
          <p:cNvSpPr/>
          <p:nvPr/>
        </p:nvSpPr>
        <p:spPr>
          <a:xfrm>
            <a:off x="838049" y="2638010"/>
            <a:ext cx="2736304" cy="5891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de-DE" sz="1600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Fullstack</a:t>
            </a:r>
            <a:r>
              <a:rPr lang="de-DE" sz="16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since</a:t>
            </a:r>
            <a:r>
              <a:rPr lang="de-DE" sz="16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1999</a:t>
            </a:r>
            <a:endParaRPr lang="de-DE" sz="16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06CBB7E2-28FB-EC47-AEF1-04BB622351B1}"/>
              </a:ext>
            </a:extLst>
          </p:cNvPr>
          <p:cNvSpPr/>
          <p:nvPr/>
        </p:nvSpPr>
        <p:spPr>
          <a:xfrm>
            <a:off x="8338307" y="800141"/>
            <a:ext cx="2736304" cy="648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de-DE" sz="16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PHP</a:t>
            </a:r>
            <a:endParaRPr lang="de-DE" sz="16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317AD5F1-3A0E-4A4E-86AE-2D0636CADD0C}"/>
              </a:ext>
            </a:extLst>
          </p:cNvPr>
          <p:cNvSpPr/>
          <p:nvPr/>
        </p:nvSpPr>
        <p:spPr>
          <a:xfrm>
            <a:off x="8338307" y="1638154"/>
            <a:ext cx="2736304" cy="648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de-DE" sz="1600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endParaRPr lang="de-DE" sz="16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7582D317-3469-E144-A35B-A30CA60E42C7}"/>
              </a:ext>
            </a:extLst>
          </p:cNvPr>
          <p:cNvSpPr/>
          <p:nvPr/>
        </p:nvSpPr>
        <p:spPr>
          <a:xfrm>
            <a:off x="8337970" y="2573433"/>
            <a:ext cx="2736304" cy="648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de-DE" sz="1600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r>
              <a:rPr lang="de-DE" sz="16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de-DE" sz="1600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couchdb</a:t>
            </a:r>
            <a:r>
              <a:rPr lang="de-DE" sz="16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de-DE" sz="1600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cordova</a:t>
            </a:r>
            <a:r>
              <a:rPr lang="de-DE" sz="16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de-DE" sz="1600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ionic</a:t>
            </a:r>
            <a:r>
              <a:rPr lang="de-DE" sz="16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linux</a:t>
            </a:r>
            <a:r>
              <a:rPr lang="de-DE" sz="16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de-DE" sz="1600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windows</a:t>
            </a:r>
            <a:r>
              <a:rPr lang="de-DE" sz="16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de-DE" sz="1600" dirty="0" err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mac</a:t>
            </a:r>
            <a:r>
              <a:rPr lang="de-DE" sz="16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, …</a:t>
            </a:r>
            <a:endParaRPr lang="de-DE" sz="16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416DE985-EBC8-9D41-B6EB-0503721FD857}"/>
              </a:ext>
            </a:extLst>
          </p:cNvPr>
          <p:cNvSpPr/>
          <p:nvPr/>
        </p:nvSpPr>
        <p:spPr>
          <a:xfrm>
            <a:off x="838049" y="3540751"/>
            <a:ext cx="2736304" cy="5891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de-DE" sz="16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Design &amp; UX </a:t>
            </a:r>
            <a:r>
              <a:rPr lang="de-DE" sz="1600" dirty="0" err="1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inside</a:t>
            </a:r>
            <a:endParaRPr lang="de-DE" sz="16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E226E7ED-2769-E947-A358-F52A87979F8A}"/>
              </a:ext>
            </a:extLst>
          </p:cNvPr>
          <p:cNvSpPr/>
          <p:nvPr/>
        </p:nvSpPr>
        <p:spPr>
          <a:xfrm>
            <a:off x="8337970" y="3543193"/>
            <a:ext cx="2736304" cy="648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de-DE" sz="16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Alles andere beim </a:t>
            </a:r>
            <a:br>
              <a:rPr lang="de-DE" sz="16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16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Getränk danach</a:t>
            </a:r>
            <a:endParaRPr lang="de-DE" sz="16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428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adesso AG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02DEE1D-7E8B-B849-896C-02C317A4490B}" type="datetime1">
              <a:rPr lang="de-DE" smtClean="0"/>
              <a:t>19.07.18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pPr/>
              <a:t>3</a:t>
            </a:fld>
            <a:endParaRPr lang="de-DE"/>
          </a:p>
        </p:txBody>
      </p:sp>
      <p:pic>
        <p:nvPicPr>
          <p:cNvPr id="9" name="Bildplatzhalter 8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8" b="6768"/>
          <a:stretch>
            <a:fillRect/>
          </a:stretch>
        </p:blipFill>
        <p:spPr/>
      </p:pic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Schönes Büros</a:t>
            </a:r>
            <a:endParaRPr lang="de-DE" dirty="0"/>
          </a:p>
        </p:txBody>
      </p:sp>
      <p:pic>
        <p:nvPicPr>
          <p:cNvPr id="10" name="Bildplatzhalter 9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" b="9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115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adesso AG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02DEE1D-7E8B-B849-896C-02C317A4490B}" type="datetime1">
              <a:rPr lang="de-DE" smtClean="0"/>
              <a:t>19.07.18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pPr/>
              <a:t>4</a:t>
            </a:fld>
            <a:endParaRPr lang="de-DE"/>
          </a:p>
        </p:txBody>
      </p:sp>
      <p:pic>
        <p:nvPicPr>
          <p:cNvPr id="9" name="Bildplatzhalter 8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" r="1276"/>
          <a:stretch>
            <a:fillRect/>
          </a:stretch>
        </p:blipFill>
        <p:spPr/>
      </p:pic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	  Cooles “Spielzeug“</a:t>
            </a:r>
            <a:endParaRPr lang="de-DE" dirty="0"/>
          </a:p>
        </p:txBody>
      </p:sp>
      <p:pic>
        <p:nvPicPr>
          <p:cNvPr id="10" name="Bildplatzhalter 9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" b="9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03579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adesso AG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02DEE1D-7E8B-B849-896C-02C317A4490B}" type="datetime1">
              <a:rPr lang="de-DE" smtClean="0"/>
              <a:t>19.07.18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pPr/>
              <a:t>5</a:t>
            </a:fld>
            <a:endParaRPr lang="de-DE"/>
          </a:p>
        </p:txBody>
      </p:sp>
      <p:pic>
        <p:nvPicPr>
          <p:cNvPr id="9" name="Bildplatzhalter 8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80" b="7280"/>
          <a:stretch>
            <a:fillRect/>
          </a:stretch>
        </p:blipFill>
        <p:spPr/>
      </p:pic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Nein? Doch! </a:t>
            </a:r>
            <a:r>
              <a:rPr lang="de-DE" dirty="0" err="1"/>
              <a:t>Ooooh</a:t>
            </a:r>
            <a:r>
              <a:rPr lang="de-DE" dirty="0"/>
              <a:t>!</a:t>
            </a:r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Wir suchen </a:t>
            </a:r>
            <a:r>
              <a:rPr lang="de-DE" strike="sngStrike" dirty="0"/>
              <a:t>Helden</a:t>
            </a:r>
            <a:r>
              <a:rPr lang="de-DE" dirty="0"/>
              <a:t> nette Kollegen</a:t>
            </a:r>
          </a:p>
        </p:txBody>
      </p:sp>
      <p:pic>
        <p:nvPicPr>
          <p:cNvPr id="10" name="Bildplatzhalter 9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" b="9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89411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17109" y="2443145"/>
            <a:ext cx="10515600" cy="1325563"/>
          </a:xfrm>
        </p:spPr>
        <p:txBody>
          <a:bodyPr/>
          <a:lstStyle/>
          <a:p>
            <a:pPr algn="ctr"/>
            <a:r>
              <a:rPr lang="de-DE" b="1" dirty="0" err="1"/>
              <a:t>No</a:t>
            </a:r>
            <a:r>
              <a:rPr lang="de-DE" b="1" dirty="0"/>
              <a:t> </a:t>
            </a:r>
            <a:r>
              <a:rPr lang="de-DE" b="1" dirty="0" err="1"/>
              <a:t>framework</a:t>
            </a:r>
            <a:endParaRPr lang="de-DE" b="1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48901-7C44-6C4C-A001-B9C762C3FB32}" type="datetime1">
              <a:rPr lang="de-DE" smtClean="0"/>
              <a:t>19.07.18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adesso AG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6</a:t>
            </a:fld>
            <a:endParaRPr lang="de-DE"/>
          </a:p>
        </p:txBody>
      </p:sp>
      <p:pic>
        <p:nvPicPr>
          <p:cNvPr id="31" name="Bildplatzhalter 9">
            <a:extLst>
              <a:ext uri="{FF2B5EF4-FFF2-40B4-BE49-F238E27FC236}">
                <a16:creationId xmlns:a16="http://schemas.microsoft.com/office/drawing/2014/main" id="{780F4F07-F33A-7B41-92D5-009D9EE39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" b="949"/>
          <a:stretch>
            <a:fillRect/>
          </a:stretch>
        </p:blipFill>
        <p:spPr>
          <a:xfrm>
            <a:off x="11332709" y="419089"/>
            <a:ext cx="571397" cy="761979"/>
          </a:xfrm>
          <a:prstGeom prst="rect">
            <a:avLst/>
          </a:prstGeom>
        </p:spPr>
      </p:pic>
      <p:sp>
        <p:nvSpPr>
          <p:cNvPr id="37" name="Titel 1">
            <a:extLst>
              <a:ext uri="{FF2B5EF4-FFF2-40B4-BE49-F238E27FC236}">
                <a16:creationId xmlns:a16="http://schemas.microsoft.com/office/drawing/2014/main" id="{739BC228-0B5C-D74C-ABD4-8C348C4398E8}"/>
              </a:ext>
            </a:extLst>
          </p:cNvPr>
          <p:cNvSpPr txBox="1">
            <a:spLocks/>
          </p:cNvSpPr>
          <p:nvPr/>
        </p:nvSpPr>
        <p:spPr>
          <a:xfrm>
            <a:off x="969509" y="3871913"/>
            <a:ext cx="10515600" cy="1158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3600" dirty="0"/>
              <a:t>But </a:t>
            </a:r>
            <a:r>
              <a:rPr lang="de-DE" sz="3600" dirty="0" err="1"/>
              <a:t>people</a:t>
            </a:r>
            <a:r>
              <a:rPr lang="de-DE" sz="3600" dirty="0"/>
              <a:t> </a:t>
            </a:r>
            <a:r>
              <a:rPr lang="de-DE" sz="3600" dirty="0" err="1"/>
              <a:t>always</a:t>
            </a:r>
            <a:r>
              <a:rPr lang="de-DE" sz="3600" dirty="0"/>
              <a:t> </a:t>
            </a:r>
            <a:r>
              <a:rPr lang="de-DE" sz="3600" dirty="0" err="1"/>
              <a:t>say</a:t>
            </a:r>
            <a:r>
              <a:rPr lang="de-DE" sz="3600" dirty="0"/>
              <a:t> </a:t>
            </a:r>
            <a:r>
              <a:rPr lang="de-DE" sz="3600" dirty="0" err="1"/>
              <a:t>that</a:t>
            </a:r>
            <a:r>
              <a:rPr lang="de-DE" sz="3600" dirty="0"/>
              <a:t>?!?</a:t>
            </a:r>
          </a:p>
          <a:p>
            <a:pPr algn="ctr"/>
            <a:r>
              <a:rPr lang="de-DE" sz="3600" dirty="0" err="1"/>
              <a:t>You</a:t>
            </a:r>
            <a:r>
              <a:rPr lang="de-DE" sz="3600" dirty="0"/>
              <a:t> </a:t>
            </a:r>
            <a:r>
              <a:rPr lang="de-DE" sz="3600" dirty="0" err="1"/>
              <a:t>did</a:t>
            </a:r>
            <a:r>
              <a:rPr lang="de-DE" sz="3600" dirty="0"/>
              <a:t> </a:t>
            </a:r>
            <a:r>
              <a:rPr lang="de-DE" sz="3600" dirty="0" err="1"/>
              <a:t>too</a:t>
            </a:r>
            <a:r>
              <a:rPr lang="de-DE" sz="3600" dirty="0"/>
              <a:t>! </a:t>
            </a:r>
          </a:p>
        </p:txBody>
      </p:sp>
      <p:sp>
        <p:nvSpPr>
          <p:cNvPr id="38" name="Titel 1">
            <a:extLst>
              <a:ext uri="{FF2B5EF4-FFF2-40B4-BE49-F238E27FC236}">
                <a16:creationId xmlns:a16="http://schemas.microsoft.com/office/drawing/2014/main" id="{725F71E0-1A54-2741-8A96-8B6F6FFD28E6}"/>
              </a:ext>
            </a:extLst>
          </p:cNvPr>
          <p:cNvSpPr txBox="1">
            <a:spLocks/>
          </p:cNvSpPr>
          <p:nvPr/>
        </p:nvSpPr>
        <p:spPr>
          <a:xfrm>
            <a:off x="838200" y="3768708"/>
            <a:ext cx="10515600" cy="1158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6504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17109" y="1443016"/>
            <a:ext cx="10515600" cy="1325563"/>
          </a:xfrm>
        </p:spPr>
        <p:txBody>
          <a:bodyPr/>
          <a:lstStyle/>
          <a:p>
            <a:pPr algn="ctr"/>
            <a:r>
              <a:rPr lang="de-DE" b="1" dirty="0" err="1"/>
              <a:t>Component</a:t>
            </a:r>
            <a:r>
              <a:rPr lang="de-DE" b="1" dirty="0"/>
              <a:t> </a:t>
            </a:r>
            <a:r>
              <a:rPr lang="de-DE" b="1" dirty="0" err="1"/>
              <a:t>library</a:t>
            </a:r>
            <a:r>
              <a:rPr lang="de-DE" b="1" dirty="0"/>
              <a:t> &amp; </a:t>
            </a:r>
            <a:r>
              <a:rPr lang="de-DE" b="1" dirty="0" err="1"/>
              <a:t>concepts</a:t>
            </a:r>
            <a:endParaRPr lang="de-DE" b="1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48901-7C44-6C4C-A001-B9C762C3FB32}" type="datetime1">
              <a:rPr lang="de-DE" smtClean="0"/>
              <a:t>19.07.18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adesso AG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7</a:t>
            </a:fld>
            <a:endParaRPr lang="de-DE"/>
          </a:p>
        </p:txBody>
      </p:sp>
      <p:pic>
        <p:nvPicPr>
          <p:cNvPr id="31" name="Bildplatzhalter 9">
            <a:extLst>
              <a:ext uri="{FF2B5EF4-FFF2-40B4-BE49-F238E27FC236}">
                <a16:creationId xmlns:a16="http://schemas.microsoft.com/office/drawing/2014/main" id="{780F4F07-F33A-7B41-92D5-009D9EE39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" b="949"/>
          <a:stretch>
            <a:fillRect/>
          </a:stretch>
        </p:blipFill>
        <p:spPr>
          <a:xfrm>
            <a:off x="11332709" y="419089"/>
            <a:ext cx="571397" cy="761979"/>
          </a:xfrm>
          <a:prstGeom prst="rect">
            <a:avLst/>
          </a:prstGeom>
        </p:spPr>
      </p:pic>
      <p:sp>
        <p:nvSpPr>
          <p:cNvPr id="37" name="Titel 1">
            <a:extLst>
              <a:ext uri="{FF2B5EF4-FFF2-40B4-BE49-F238E27FC236}">
                <a16:creationId xmlns:a16="http://schemas.microsoft.com/office/drawing/2014/main" id="{739BC228-0B5C-D74C-ABD4-8C348C4398E8}"/>
              </a:ext>
            </a:extLst>
          </p:cNvPr>
          <p:cNvSpPr txBox="1">
            <a:spLocks/>
          </p:cNvSpPr>
          <p:nvPr/>
        </p:nvSpPr>
        <p:spPr>
          <a:xfrm>
            <a:off x="969509" y="2871783"/>
            <a:ext cx="10515600" cy="1828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de-DE" sz="3600" dirty="0" err="1"/>
              <a:t>There</a:t>
            </a:r>
            <a:r>
              <a:rPr lang="de-DE" sz="3600" dirty="0"/>
              <a:t> </a:t>
            </a:r>
            <a:r>
              <a:rPr lang="de-DE" sz="3600" dirty="0" err="1"/>
              <a:t>are</a:t>
            </a:r>
            <a:r>
              <a:rPr lang="de-DE" sz="3600" dirty="0"/>
              <a:t> a </a:t>
            </a:r>
            <a:r>
              <a:rPr lang="de-DE" sz="3600" dirty="0" err="1"/>
              <a:t>couple</a:t>
            </a:r>
            <a:r>
              <a:rPr lang="de-DE" sz="3600" dirty="0"/>
              <a:t> </a:t>
            </a:r>
            <a:r>
              <a:rPr lang="de-DE" sz="3600" dirty="0" err="1"/>
              <a:t>of</a:t>
            </a:r>
            <a:r>
              <a:rPr lang="de-DE" sz="3600" dirty="0"/>
              <a:t> </a:t>
            </a:r>
            <a:r>
              <a:rPr lang="de-DE" sz="3600" dirty="0" err="1"/>
              <a:t>concepts</a:t>
            </a:r>
            <a:r>
              <a:rPr lang="de-DE" sz="3600" dirty="0"/>
              <a:t> in </a:t>
            </a:r>
            <a:r>
              <a:rPr lang="de-DE" sz="3600" dirty="0" err="1"/>
              <a:t>the</a:t>
            </a:r>
            <a:r>
              <a:rPr lang="de-DE" sz="3600" dirty="0"/>
              <a:t> </a:t>
            </a:r>
            <a:r>
              <a:rPr lang="de-DE" sz="3600" dirty="0" err="1"/>
              <a:t>react</a:t>
            </a:r>
            <a:r>
              <a:rPr lang="de-DE" sz="3600" dirty="0"/>
              <a:t> „</a:t>
            </a:r>
            <a:r>
              <a:rPr lang="de-DE" sz="3600" dirty="0" err="1"/>
              <a:t>world</a:t>
            </a:r>
            <a:r>
              <a:rPr lang="de-DE" sz="3600" dirty="0"/>
              <a:t>“</a:t>
            </a:r>
          </a:p>
          <a:p>
            <a:pPr algn="ctr"/>
            <a:r>
              <a:rPr lang="de-DE" sz="3600" dirty="0"/>
              <a:t>&amp;</a:t>
            </a:r>
          </a:p>
          <a:p>
            <a:pPr algn="ctr"/>
            <a:r>
              <a:rPr lang="de-DE" sz="3600" dirty="0"/>
              <a:t>An </a:t>
            </a:r>
            <a:r>
              <a:rPr lang="de-DE" sz="3600" dirty="0" err="1"/>
              <a:t>ecosystem</a:t>
            </a:r>
            <a:r>
              <a:rPr lang="de-DE" sz="3600" dirty="0"/>
              <a:t> </a:t>
            </a:r>
            <a:r>
              <a:rPr lang="de-DE" sz="3600" dirty="0" err="1"/>
              <a:t>of</a:t>
            </a:r>
            <a:r>
              <a:rPr lang="de-DE" sz="3600" dirty="0"/>
              <a:t> </a:t>
            </a:r>
            <a:r>
              <a:rPr lang="de-DE" sz="3600" dirty="0" err="1"/>
              <a:t>components</a:t>
            </a:r>
            <a:r>
              <a:rPr lang="de-DE" sz="3600" dirty="0"/>
              <a:t> </a:t>
            </a:r>
            <a:r>
              <a:rPr lang="de-DE" sz="3600" dirty="0" err="1"/>
              <a:t>and</a:t>
            </a:r>
            <a:r>
              <a:rPr lang="de-DE" sz="3600" dirty="0"/>
              <a:t> </a:t>
            </a:r>
            <a:r>
              <a:rPr lang="de-DE" sz="3600" dirty="0" err="1"/>
              <a:t>libraries</a:t>
            </a:r>
            <a:r>
              <a:rPr lang="de-DE" sz="3600" dirty="0"/>
              <a:t> </a:t>
            </a:r>
            <a:r>
              <a:rPr lang="de-DE" sz="3600" dirty="0" err="1"/>
              <a:t>that</a:t>
            </a:r>
            <a:r>
              <a:rPr lang="de-DE" sz="3600" dirty="0"/>
              <a:t> </a:t>
            </a:r>
            <a:r>
              <a:rPr lang="de-DE" sz="3600" dirty="0" err="1"/>
              <a:t>work</a:t>
            </a:r>
            <a:r>
              <a:rPr lang="de-DE" sz="3600" dirty="0"/>
              <a:t> </a:t>
            </a:r>
            <a:r>
              <a:rPr lang="de-DE" sz="3600" dirty="0" err="1"/>
              <a:t>together</a:t>
            </a:r>
            <a:r>
              <a:rPr lang="de-DE" sz="3600" dirty="0"/>
              <a:t>. </a:t>
            </a:r>
            <a:br>
              <a:rPr lang="de-DE" sz="3600" dirty="0"/>
            </a:br>
            <a:br>
              <a:rPr lang="de-DE" sz="3600" dirty="0"/>
            </a:br>
            <a:r>
              <a:rPr lang="de-DE" sz="3600" dirty="0" err="1"/>
              <a:t>Based</a:t>
            </a:r>
            <a:r>
              <a:rPr lang="de-DE" sz="3600" dirty="0"/>
              <a:t> on </a:t>
            </a:r>
            <a:r>
              <a:rPr lang="de-DE" sz="3600" dirty="0" err="1"/>
              <a:t>those</a:t>
            </a:r>
            <a:r>
              <a:rPr lang="de-DE" sz="3600" dirty="0"/>
              <a:t> </a:t>
            </a:r>
            <a:r>
              <a:rPr lang="de-DE" sz="3600" dirty="0" err="1"/>
              <a:t>concepts</a:t>
            </a:r>
            <a:endParaRPr lang="de-DE" sz="3600" dirty="0"/>
          </a:p>
        </p:txBody>
      </p:sp>
      <p:sp>
        <p:nvSpPr>
          <p:cNvPr id="38" name="Titel 1">
            <a:extLst>
              <a:ext uri="{FF2B5EF4-FFF2-40B4-BE49-F238E27FC236}">
                <a16:creationId xmlns:a16="http://schemas.microsoft.com/office/drawing/2014/main" id="{725F71E0-1A54-2741-8A96-8B6F6FFD28E6}"/>
              </a:ext>
            </a:extLst>
          </p:cNvPr>
          <p:cNvSpPr txBox="1">
            <a:spLocks/>
          </p:cNvSpPr>
          <p:nvPr/>
        </p:nvSpPr>
        <p:spPr>
          <a:xfrm>
            <a:off x="838200" y="3768708"/>
            <a:ext cx="10515600" cy="1158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68786DC-62C1-E949-A133-F8F7AB9A0347}"/>
              </a:ext>
            </a:extLst>
          </p:cNvPr>
          <p:cNvSpPr txBox="1"/>
          <p:nvPr/>
        </p:nvSpPr>
        <p:spPr>
          <a:xfrm>
            <a:off x="4108267" y="4927580"/>
            <a:ext cx="4238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/>
              <a:t>React</a:t>
            </a:r>
            <a:r>
              <a:rPr lang="de-DE" sz="2800" dirty="0"/>
              <a:t> </a:t>
            </a:r>
            <a:r>
              <a:rPr lang="de-DE" sz="2800" dirty="0" err="1"/>
              <a:t>basically</a:t>
            </a:r>
            <a:r>
              <a:rPr lang="de-DE" sz="2800" dirty="0"/>
              <a:t> </a:t>
            </a:r>
            <a:r>
              <a:rPr lang="de-DE" sz="2800" dirty="0" err="1"/>
              <a:t>is</a:t>
            </a:r>
            <a:r>
              <a:rPr lang="de-DE" sz="2800" dirty="0"/>
              <a:t> just a </a:t>
            </a:r>
            <a:r>
              <a:rPr lang="de-DE" sz="2800" dirty="0" err="1"/>
              <a:t>view</a:t>
            </a:r>
            <a:endParaRPr lang="de-DE" sz="28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094AD5F-0260-514B-8B38-6DBA5E6E429B}"/>
              </a:ext>
            </a:extLst>
          </p:cNvPr>
          <p:cNvSpPr txBox="1"/>
          <p:nvPr/>
        </p:nvSpPr>
        <p:spPr>
          <a:xfrm>
            <a:off x="8346350" y="4849117"/>
            <a:ext cx="14244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de-DE" sz="1600" dirty="0" err="1">
                <a:solidFill>
                  <a:schemeClr val="bg1">
                    <a:lumMod val="65000"/>
                  </a:schemeClr>
                </a:solidFill>
              </a:rPr>
              <a:t>pun</a:t>
            </a:r>
            <a:r>
              <a:rPr lang="de-DE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65000"/>
                  </a:schemeClr>
                </a:solidFill>
              </a:rPr>
              <a:t>intended</a:t>
            </a:r>
            <a:r>
              <a:rPr lang="de-DE" sz="16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13395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17109" y="952478"/>
            <a:ext cx="5912304" cy="1325563"/>
          </a:xfrm>
        </p:spPr>
        <p:txBody>
          <a:bodyPr/>
          <a:lstStyle/>
          <a:p>
            <a:pPr algn="ctr"/>
            <a:r>
              <a:rPr lang="de-DE" b="1" dirty="0" err="1"/>
              <a:t>React</a:t>
            </a:r>
            <a:r>
              <a:rPr lang="de-DE" b="1" dirty="0"/>
              <a:t> </a:t>
            </a:r>
            <a:r>
              <a:rPr lang="de-DE" b="1" dirty="0" err="1"/>
              <a:t>ecosystem</a:t>
            </a:r>
            <a:endParaRPr lang="de-DE" b="1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48901-7C44-6C4C-A001-B9C762C3FB32}" type="datetime1">
              <a:rPr lang="de-DE" smtClean="0"/>
              <a:t>19.07.18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adesso AG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8</a:t>
            </a:fld>
            <a:endParaRPr lang="de-DE"/>
          </a:p>
        </p:txBody>
      </p:sp>
      <p:pic>
        <p:nvPicPr>
          <p:cNvPr id="31" name="Bildplatzhalter 9">
            <a:extLst>
              <a:ext uri="{FF2B5EF4-FFF2-40B4-BE49-F238E27FC236}">
                <a16:creationId xmlns:a16="http://schemas.microsoft.com/office/drawing/2014/main" id="{780F4F07-F33A-7B41-92D5-009D9EE39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" b="949"/>
          <a:stretch>
            <a:fillRect/>
          </a:stretch>
        </p:blipFill>
        <p:spPr>
          <a:xfrm>
            <a:off x="11332709" y="419089"/>
            <a:ext cx="571397" cy="761979"/>
          </a:xfrm>
          <a:prstGeom prst="rect">
            <a:avLst/>
          </a:prstGeom>
        </p:spPr>
      </p:pic>
      <p:sp>
        <p:nvSpPr>
          <p:cNvPr id="38" name="Titel 1">
            <a:extLst>
              <a:ext uri="{FF2B5EF4-FFF2-40B4-BE49-F238E27FC236}">
                <a16:creationId xmlns:a16="http://schemas.microsoft.com/office/drawing/2014/main" id="{725F71E0-1A54-2741-8A96-8B6F6FFD28E6}"/>
              </a:ext>
            </a:extLst>
          </p:cNvPr>
          <p:cNvSpPr txBox="1">
            <a:spLocks/>
          </p:cNvSpPr>
          <p:nvPr/>
        </p:nvSpPr>
        <p:spPr>
          <a:xfrm>
            <a:off x="838200" y="3768708"/>
            <a:ext cx="10515600" cy="1158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D456CA4-6B23-3F48-87E8-99A8BD0E4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75" y="2393949"/>
            <a:ext cx="6244868" cy="253363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F51697D-6EE3-6D4A-9E28-1E1F6DAA8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307" y="1263601"/>
            <a:ext cx="4989918" cy="4989918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2BBDB405-7BD9-024E-9442-0627EFBD5937}"/>
              </a:ext>
            </a:extLst>
          </p:cNvPr>
          <p:cNvSpPr txBox="1">
            <a:spLocks/>
          </p:cNvSpPr>
          <p:nvPr/>
        </p:nvSpPr>
        <p:spPr>
          <a:xfrm>
            <a:off x="6541861" y="950908"/>
            <a:ext cx="59123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b="1" dirty="0"/>
              <a:t>Angular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90A1664-AC40-B649-A541-4DB53B9F9319}"/>
              </a:ext>
            </a:extLst>
          </p:cNvPr>
          <p:cNvGrpSpPr/>
          <p:nvPr/>
        </p:nvGrpSpPr>
        <p:grpSpPr>
          <a:xfrm>
            <a:off x="3176481" y="5203631"/>
            <a:ext cx="8320356" cy="1200329"/>
            <a:chOff x="3176481" y="5203631"/>
            <a:chExt cx="8320356" cy="1200329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44C287C2-5D2E-E44E-A8B1-280D019D5472}"/>
                </a:ext>
              </a:extLst>
            </p:cNvPr>
            <p:cNvSpPr txBox="1"/>
            <p:nvPr/>
          </p:nvSpPr>
          <p:spPr>
            <a:xfrm>
              <a:off x="3176481" y="5318799"/>
              <a:ext cx="8098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/>
                <a:t>DIY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05BFC755-14C8-A948-828B-366FA4E914B9}"/>
                </a:ext>
              </a:extLst>
            </p:cNvPr>
            <p:cNvSpPr txBox="1"/>
            <p:nvPr/>
          </p:nvSpPr>
          <p:spPr>
            <a:xfrm>
              <a:off x="7676176" y="5203631"/>
              <a:ext cx="382066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3600" dirty="0"/>
                <a:t>Comes </a:t>
              </a:r>
              <a:r>
                <a:rPr lang="de-DE" sz="3600" dirty="0" err="1"/>
                <a:t>opinionated</a:t>
              </a:r>
              <a:endParaRPr lang="de-DE" sz="3600" dirty="0"/>
            </a:p>
            <a:p>
              <a:pPr algn="ctr"/>
              <a:r>
                <a:rPr lang="de-DE" sz="3600" dirty="0" err="1"/>
                <a:t>and</a:t>
              </a:r>
              <a:r>
                <a:rPr lang="de-DE" sz="3600" dirty="0"/>
                <a:t> </a:t>
              </a:r>
              <a:r>
                <a:rPr lang="de-DE" sz="3600" dirty="0" err="1"/>
                <a:t>preassembled</a:t>
              </a:r>
              <a:endParaRPr lang="de-DE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0576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Unidirectional</a:t>
            </a:r>
            <a:r>
              <a:rPr lang="de-DE" dirty="0"/>
              <a:t> Data Flow (</a:t>
            </a:r>
            <a:r>
              <a:rPr lang="de-DE" dirty="0" err="1"/>
              <a:t>Flux</a:t>
            </a:r>
            <a:r>
              <a:rPr lang="de-DE" dirty="0"/>
              <a:t>)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48901-7C44-6C4C-A001-B9C762C3FB32}" type="datetime1">
              <a:rPr lang="de-DE" smtClean="0"/>
              <a:t>19.07.18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adesso AG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9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573910" y="2433575"/>
            <a:ext cx="2895400" cy="7260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6757" tIns="48378" rIns="96757" bIns="4837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46"/>
              </a:spcAft>
            </a:pPr>
            <a:r>
              <a:rPr lang="de-DE" sz="1693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Action</a:t>
            </a:r>
          </a:p>
        </p:txBody>
      </p:sp>
      <p:sp>
        <p:nvSpPr>
          <p:cNvPr id="15" name="Rechteck 14"/>
          <p:cNvSpPr/>
          <p:nvPr/>
        </p:nvSpPr>
        <p:spPr>
          <a:xfrm>
            <a:off x="4596013" y="2433575"/>
            <a:ext cx="2895400" cy="68575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6757" tIns="48378" rIns="96757" bIns="4837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46"/>
              </a:spcAft>
            </a:pPr>
            <a:r>
              <a:rPr lang="de-DE" sz="1693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Dispatcher</a:t>
            </a:r>
          </a:p>
        </p:txBody>
      </p:sp>
      <p:sp>
        <p:nvSpPr>
          <p:cNvPr id="16" name="Pfeil nach rechts 15"/>
          <p:cNvSpPr/>
          <p:nvPr/>
        </p:nvSpPr>
        <p:spPr>
          <a:xfrm>
            <a:off x="7702138" y="2665335"/>
            <a:ext cx="902523" cy="262528"/>
          </a:xfrm>
          <a:prstGeom prst="rightArrow">
            <a:avLst/>
          </a:prstGeom>
          <a:solidFill>
            <a:srgbClr val="8882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05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0D47634-5B6B-7E49-8F16-DF29AA1D94B1}"/>
              </a:ext>
            </a:extLst>
          </p:cNvPr>
          <p:cNvSpPr/>
          <p:nvPr/>
        </p:nvSpPr>
        <p:spPr>
          <a:xfrm>
            <a:off x="8815386" y="2414742"/>
            <a:ext cx="2895400" cy="68575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6757" tIns="48378" rIns="96757" bIns="4837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46"/>
              </a:spcAft>
            </a:pPr>
            <a:r>
              <a:rPr lang="de-DE" sz="1693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Store</a:t>
            </a:r>
          </a:p>
        </p:txBody>
      </p:sp>
      <p:sp>
        <p:nvSpPr>
          <p:cNvPr id="27" name="Pfeil nach rechts 26">
            <a:extLst>
              <a:ext uri="{FF2B5EF4-FFF2-40B4-BE49-F238E27FC236}">
                <a16:creationId xmlns:a16="http://schemas.microsoft.com/office/drawing/2014/main" id="{1C36ECB3-62FF-F345-90EE-D4530209013B}"/>
              </a:ext>
            </a:extLst>
          </p:cNvPr>
          <p:cNvSpPr/>
          <p:nvPr/>
        </p:nvSpPr>
        <p:spPr>
          <a:xfrm>
            <a:off x="3587338" y="2645187"/>
            <a:ext cx="902523" cy="262528"/>
          </a:xfrm>
          <a:prstGeom prst="rightArrow">
            <a:avLst/>
          </a:prstGeom>
          <a:solidFill>
            <a:srgbClr val="8882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05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24621FAA-7B7C-2347-993D-DC538B5D5E8C}"/>
              </a:ext>
            </a:extLst>
          </p:cNvPr>
          <p:cNvSpPr/>
          <p:nvPr/>
        </p:nvSpPr>
        <p:spPr>
          <a:xfrm>
            <a:off x="4596013" y="4052085"/>
            <a:ext cx="2895400" cy="68575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6757" tIns="48378" rIns="96757" bIns="4837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46"/>
              </a:spcAft>
            </a:pPr>
            <a:r>
              <a:rPr lang="de-DE" sz="1693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View</a:t>
            </a:r>
          </a:p>
        </p:txBody>
      </p:sp>
      <p:sp>
        <p:nvSpPr>
          <p:cNvPr id="29" name="Pfeil nach rechts 28">
            <a:extLst>
              <a:ext uri="{FF2B5EF4-FFF2-40B4-BE49-F238E27FC236}">
                <a16:creationId xmlns:a16="http://schemas.microsoft.com/office/drawing/2014/main" id="{E9C29813-9DA9-8D45-8A88-5DD4181EB2FF}"/>
              </a:ext>
            </a:extLst>
          </p:cNvPr>
          <p:cNvSpPr/>
          <p:nvPr/>
        </p:nvSpPr>
        <p:spPr>
          <a:xfrm rot="9072968">
            <a:off x="7525401" y="3717430"/>
            <a:ext cx="2040296" cy="314945"/>
          </a:xfrm>
          <a:prstGeom prst="rightArrow">
            <a:avLst/>
          </a:prstGeom>
          <a:solidFill>
            <a:srgbClr val="8882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05"/>
          </a:p>
        </p:txBody>
      </p:sp>
      <p:sp>
        <p:nvSpPr>
          <p:cNvPr id="30" name="Pfeil nach rechts 29">
            <a:extLst>
              <a:ext uri="{FF2B5EF4-FFF2-40B4-BE49-F238E27FC236}">
                <a16:creationId xmlns:a16="http://schemas.microsoft.com/office/drawing/2014/main" id="{E2F1E460-17D7-2D42-B54B-C958FCB75B10}"/>
              </a:ext>
            </a:extLst>
          </p:cNvPr>
          <p:cNvSpPr/>
          <p:nvPr/>
        </p:nvSpPr>
        <p:spPr>
          <a:xfrm rot="12931308">
            <a:off x="2385274" y="3733738"/>
            <a:ext cx="1792110" cy="349895"/>
          </a:xfrm>
          <a:prstGeom prst="rightArrow">
            <a:avLst/>
          </a:prstGeom>
          <a:solidFill>
            <a:srgbClr val="8882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05"/>
          </a:p>
        </p:txBody>
      </p:sp>
      <p:pic>
        <p:nvPicPr>
          <p:cNvPr id="31" name="Bildplatzhalter 9">
            <a:extLst>
              <a:ext uri="{FF2B5EF4-FFF2-40B4-BE49-F238E27FC236}">
                <a16:creationId xmlns:a16="http://schemas.microsoft.com/office/drawing/2014/main" id="{780F4F07-F33A-7B41-92D5-009D9EE39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" b="949"/>
          <a:stretch>
            <a:fillRect/>
          </a:stretch>
        </p:blipFill>
        <p:spPr>
          <a:xfrm>
            <a:off x="11332709" y="419089"/>
            <a:ext cx="571397" cy="761979"/>
          </a:xfrm>
          <a:prstGeom prst="rect">
            <a:avLst/>
          </a:prstGeom>
        </p:spPr>
      </p:pic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3BAFAA3E-A4E4-8945-A6FD-91B13BEDEB55}"/>
              </a:ext>
            </a:extLst>
          </p:cNvPr>
          <p:cNvGrpSpPr/>
          <p:nvPr/>
        </p:nvGrpSpPr>
        <p:grpSpPr>
          <a:xfrm>
            <a:off x="10393090" y="3168345"/>
            <a:ext cx="1434816" cy="1822688"/>
            <a:chOff x="10393090" y="3168345"/>
            <a:chExt cx="1434816" cy="1822688"/>
          </a:xfrm>
        </p:grpSpPr>
        <p:cxnSp>
          <p:nvCxnSpPr>
            <p:cNvPr id="34" name="Gekrümmte Verbindung 33">
              <a:extLst>
                <a:ext uri="{FF2B5EF4-FFF2-40B4-BE49-F238E27FC236}">
                  <a16:creationId xmlns:a16="http://schemas.microsoft.com/office/drawing/2014/main" id="{32F9C4E7-9452-9848-B511-1F2979FE5038}"/>
                </a:ext>
              </a:extLst>
            </p:cNvPr>
            <p:cNvCxnSpPr/>
            <p:nvPr/>
          </p:nvCxnSpPr>
          <p:spPr>
            <a:xfrm rot="16200000" flipV="1">
              <a:off x="10210034" y="3527314"/>
              <a:ext cx="1103702" cy="385763"/>
            </a:xfrm>
            <a:prstGeom prst="curvedConnector3">
              <a:avLst/>
            </a:prstGeom>
            <a:ln w="793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063C8C8F-7E31-F44A-824E-69AE17E9E107}"/>
                </a:ext>
              </a:extLst>
            </p:cNvPr>
            <p:cNvSpPr txBox="1"/>
            <p:nvPr/>
          </p:nvSpPr>
          <p:spPr>
            <a:xfrm>
              <a:off x="10393090" y="4344702"/>
              <a:ext cx="14348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C00000"/>
                  </a:solidFill>
                </a:rPr>
                <a:t>Single Source</a:t>
              </a:r>
            </a:p>
            <a:p>
              <a:pPr algn="ctr"/>
              <a:r>
                <a:rPr lang="de-DE" dirty="0" err="1">
                  <a:solidFill>
                    <a:srgbClr val="C00000"/>
                  </a:solidFill>
                </a:rPr>
                <a:t>Of</a:t>
              </a:r>
              <a:r>
                <a:rPr lang="de-DE" dirty="0">
                  <a:solidFill>
                    <a:srgbClr val="C00000"/>
                  </a:solidFill>
                </a:rPr>
                <a:t> </a:t>
              </a:r>
              <a:r>
                <a:rPr lang="de-DE" dirty="0" err="1">
                  <a:solidFill>
                    <a:srgbClr val="C00000"/>
                  </a:solidFill>
                </a:rPr>
                <a:t>Truth</a:t>
              </a:r>
              <a:endParaRPr lang="de-DE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3DD5AAE-F316-C843-ADE2-983673A95E29}"/>
              </a:ext>
            </a:extLst>
          </p:cNvPr>
          <p:cNvGrpSpPr/>
          <p:nvPr/>
        </p:nvGrpSpPr>
        <p:grpSpPr>
          <a:xfrm>
            <a:off x="4112270" y="4889433"/>
            <a:ext cx="3643754" cy="1290913"/>
            <a:chOff x="4112270" y="4889433"/>
            <a:chExt cx="3643754" cy="1290913"/>
          </a:xfrm>
        </p:grpSpPr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9FA2010D-6512-6342-9812-A15BF303ED4A}"/>
                </a:ext>
              </a:extLst>
            </p:cNvPr>
            <p:cNvCxnSpPr/>
            <p:nvPr/>
          </p:nvCxnSpPr>
          <p:spPr>
            <a:xfrm flipV="1">
              <a:off x="6054926" y="4889433"/>
              <a:ext cx="0" cy="571567"/>
            </a:xfrm>
            <a:prstGeom prst="straightConnector1">
              <a:avLst/>
            </a:prstGeom>
            <a:ln w="53975"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349D963A-D1ED-BD47-8417-27D7D12B9047}"/>
                </a:ext>
              </a:extLst>
            </p:cNvPr>
            <p:cNvSpPr txBox="1"/>
            <p:nvPr/>
          </p:nvSpPr>
          <p:spPr>
            <a:xfrm>
              <a:off x="4112270" y="5534015"/>
              <a:ext cx="36437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Renders</a:t>
              </a:r>
              <a:r>
                <a:rPr lang="de-DE" dirty="0"/>
                <a:t> </a:t>
              </a:r>
              <a:r>
                <a:rPr lang="de-DE" dirty="0" err="1"/>
                <a:t>everytime</a:t>
              </a:r>
              <a:r>
                <a:rPr lang="de-DE" dirty="0"/>
                <a:t> </a:t>
              </a:r>
              <a:r>
                <a:rPr lang="de-DE" dirty="0" err="1"/>
                <a:t>the</a:t>
              </a:r>
              <a:r>
                <a:rPr lang="de-DE" dirty="0"/>
                <a:t> </a:t>
              </a:r>
              <a:r>
                <a:rPr lang="de-DE" dirty="0" err="1"/>
                <a:t>state</a:t>
              </a:r>
              <a:r>
                <a:rPr lang="de-DE" dirty="0"/>
                <a:t> </a:t>
              </a:r>
              <a:r>
                <a:rPr lang="de-DE" dirty="0" err="1"/>
                <a:t>changes</a:t>
              </a:r>
              <a:endParaRPr lang="de-DE" dirty="0"/>
            </a:p>
            <a:p>
              <a:pPr algn="ctr"/>
              <a:r>
                <a:rPr lang="de-DE" dirty="0" err="1"/>
                <a:t>render</a:t>
              </a:r>
              <a:r>
                <a:rPr lang="de-DE" dirty="0"/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560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16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541</Words>
  <Application>Microsoft Macintosh PowerPoint</Application>
  <PresentationFormat>Breitbild</PresentationFormat>
  <Paragraphs>156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2" baseType="lpstr">
      <vt:lpstr>Arial</vt:lpstr>
      <vt:lpstr>Arial Rounded MT Bold</vt:lpstr>
      <vt:lpstr>Calibri</vt:lpstr>
      <vt:lpstr>Calibri Light</vt:lpstr>
      <vt:lpstr>Menlo</vt:lpstr>
      <vt:lpstr>Times New Roman</vt:lpstr>
      <vt:lpstr>Office</vt:lpstr>
      <vt:lpstr>React getting started</vt:lpstr>
      <vt:lpstr>tTobias Struckmeier</vt:lpstr>
      <vt:lpstr>Schönes Büros</vt:lpstr>
      <vt:lpstr>   Cooles “Spielzeug“</vt:lpstr>
      <vt:lpstr>Wir suchen Helden nette Kollegen</vt:lpstr>
      <vt:lpstr>No framework</vt:lpstr>
      <vt:lpstr>Component library &amp; concepts</vt:lpstr>
      <vt:lpstr>React ecosystem</vt:lpstr>
      <vt:lpstr>Unidirectional Data Flow (Flux)</vt:lpstr>
      <vt:lpstr>Virtual DOM</vt:lpstr>
      <vt:lpstr>Presentational Components      Container Components</vt:lpstr>
      <vt:lpstr>Minimal react app</vt:lpstr>
      <vt:lpstr>Minimal react app</vt:lpstr>
      <vt:lpstr>PowerPoint-Präsentation</vt:lpstr>
      <vt:lpstr>Booooooring!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getting started</dc:title>
  <dc:creator>Struckmeier, Tobias</dc:creator>
  <cp:lastModifiedBy>Struckmeier, Tobias</cp:lastModifiedBy>
  <cp:revision>25</cp:revision>
  <dcterms:created xsi:type="dcterms:W3CDTF">2018-07-18T21:09:37Z</dcterms:created>
  <dcterms:modified xsi:type="dcterms:W3CDTF">2018-07-19T00:13:29Z</dcterms:modified>
</cp:coreProperties>
</file>